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Lst>
  <p:notesMasterIdLst>
    <p:notesMasterId r:id="rId40"/>
  </p:notesMasterIdLst>
  <p:sldIdLst>
    <p:sldId id="256" r:id="rId3"/>
    <p:sldId id="259" r:id="rId4"/>
    <p:sldId id="257" r:id="rId5"/>
    <p:sldId id="258" r:id="rId6"/>
    <p:sldId id="260" r:id="rId7"/>
    <p:sldId id="262" r:id="rId8"/>
    <p:sldId id="290" r:id="rId9"/>
    <p:sldId id="263" r:id="rId10"/>
    <p:sldId id="264" r:id="rId11"/>
    <p:sldId id="291" r:id="rId12"/>
    <p:sldId id="265" r:id="rId13"/>
    <p:sldId id="266" r:id="rId14"/>
    <p:sldId id="267" r:id="rId15"/>
    <p:sldId id="268" r:id="rId16"/>
    <p:sldId id="269" r:id="rId17"/>
    <p:sldId id="270" r:id="rId18"/>
    <p:sldId id="271" r:id="rId19"/>
    <p:sldId id="272" r:id="rId20"/>
    <p:sldId id="273" r:id="rId21"/>
    <p:sldId id="274" r:id="rId22"/>
    <p:sldId id="292" r:id="rId23"/>
    <p:sldId id="276" r:id="rId24"/>
    <p:sldId id="277" r:id="rId25"/>
    <p:sldId id="278" r:id="rId26"/>
    <p:sldId id="279" r:id="rId27"/>
    <p:sldId id="280" r:id="rId28"/>
    <p:sldId id="281" r:id="rId29"/>
    <p:sldId id="282" r:id="rId30"/>
    <p:sldId id="283" r:id="rId31"/>
    <p:sldId id="284" r:id="rId32"/>
    <p:sldId id="285" r:id="rId33"/>
    <p:sldId id="286" r:id="rId34"/>
    <p:sldId id="294" r:id="rId35"/>
    <p:sldId id="293" r:id="rId36"/>
    <p:sldId id="288" r:id="rId37"/>
    <p:sldId id="289"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13792433@qq.com" initials="1"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27"/>
  </p:normalViewPr>
  <p:slideViewPr>
    <p:cSldViewPr snapToGrid="0" snapToObjects="1">
      <p:cViewPr varScale="1">
        <p:scale>
          <a:sx n="83" d="100"/>
          <a:sy n="83" d="100"/>
        </p:scale>
        <p:origin x="101"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F52ED-DB56-D249-9512-9F6247D7C175}" type="datetimeFigureOut">
              <a:rPr lang="en-US" smtClean="0"/>
              <a:t>3/29/2018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F0A9A-FA9D-D04C-AEB8-27A9BB0EF1CF}" type="slidenum">
              <a:rPr lang="en-US" smtClean="0"/>
              <a:t>‹#›</a:t>
            </a:fld>
            <a:endParaRPr lang="en-US"/>
          </a:p>
        </p:txBody>
      </p:sp>
    </p:spTree>
    <p:extLst>
      <p:ext uri="{BB962C8B-B14F-4D97-AF65-F5344CB8AC3E}">
        <p14:creationId xmlns:p14="http://schemas.microsoft.com/office/powerpoint/2010/main" val="13007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r>
              <a:rPr lang="en-US" dirty="0" err="1"/>
              <a:t>Tianhang</a:t>
            </a:r>
            <a:r>
              <a:rPr lang="en-US" dirty="0"/>
              <a:t>. So I’ll be taking over from here to introduce to you regarding the system architecture of our robot Vincent. Here is a block diagram of it. At the center we have raspberry pi as our computer and Arduino </a:t>
            </a:r>
            <a:r>
              <a:rPr lang="en-US" dirty="0" err="1"/>
              <a:t>uno</a:t>
            </a:r>
            <a:r>
              <a:rPr lang="en-US" dirty="0"/>
              <a:t> as our microprocessor in use, operator’s computer sends commands and receive data from the Raspberry pi . We also have multiple distinct functional units such as different sensors, Lidar, Camera unit and telecommunication unit, to perform different functions for the Vincent robot. Some are connected to Pi and some to Arduino. If you are to treat the whole robot system as an actual rescue specialist, a human being, then these different components can all be matched to the respective parts of the human body that enables the whole human system to perform his work. Let’s go through them one by one.</a:t>
            </a:r>
          </a:p>
        </p:txBody>
      </p:sp>
      <p:sp>
        <p:nvSpPr>
          <p:cNvPr id="4" name="Slide Number Placeholder 3"/>
          <p:cNvSpPr>
            <a:spLocks noGrp="1"/>
          </p:cNvSpPr>
          <p:nvPr>
            <p:ph type="sldNum" sz="quarter" idx="10"/>
          </p:nvPr>
        </p:nvSpPr>
        <p:spPr/>
        <p:txBody>
          <a:bodyPr/>
          <a:lstStyle/>
          <a:p>
            <a:fld id="{16E60EC1-3101-496F-AFC2-B8D39DDCFC54}" type="slidenum">
              <a:rPr lang="en-US" smtClean="0"/>
              <a:t>22</a:t>
            </a:fld>
            <a:endParaRPr lang="en-US"/>
          </a:p>
        </p:txBody>
      </p:sp>
    </p:spTree>
    <p:extLst>
      <p:ext uri="{BB962C8B-B14F-4D97-AF65-F5344CB8AC3E}">
        <p14:creationId xmlns:p14="http://schemas.microsoft.com/office/powerpoint/2010/main" val="154282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Magician chassis gearmotor with a 48:1 gear</a:t>
            </a:r>
          </a:p>
          <a:p>
            <a:r>
              <a:rPr lang="en-US" dirty="0"/>
              <a:t>DRV-8833 Dual Motor Driver Carrier</a:t>
            </a:r>
          </a:p>
        </p:txBody>
      </p:sp>
      <p:sp>
        <p:nvSpPr>
          <p:cNvPr id="4" name="Slide Number Placeholder 3"/>
          <p:cNvSpPr>
            <a:spLocks noGrp="1"/>
          </p:cNvSpPr>
          <p:nvPr>
            <p:ph type="sldNum" sz="quarter" idx="10"/>
          </p:nvPr>
        </p:nvSpPr>
        <p:spPr/>
        <p:txBody>
          <a:bodyPr/>
          <a:lstStyle/>
          <a:p>
            <a:fld id="{16E60EC1-3101-496F-AFC2-B8D39DDCFC54}" type="slidenum">
              <a:rPr lang="en-US" smtClean="0"/>
              <a:t>27</a:t>
            </a:fld>
            <a:endParaRPr lang="en-US"/>
          </a:p>
        </p:txBody>
      </p:sp>
    </p:spTree>
    <p:extLst>
      <p:ext uri="{BB962C8B-B14F-4D97-AF65-F5344CB8AC3E}">
        <p14:creationId xmlns:p14="http://schemas.microsoft.com/office/powerpoint/2010/main" val="2045257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Carbon monoxide sensor</a:t>
            </a:r>
          </a:p>
          <a:p>
            <a:r>
              <a:rPr lang="en-US" altLang="zh-CN" dirty="0"/>
              <a:t>Raindrop sensor</a:t>
            </a:r>
          </a:p>
          <a:p>
            <a:r>
              <a:rPr lang="en-US" altLang="zh-CN" dirty="0"/>
              <a:t>BMP280 barometer pressure and altitude sensor</a:t>
            </a:r>
          </a:p>
          <a:p>
            <a:r>
              <a:rPr lang="en-US" altLang="zh-CN" dirty="0"/>
              <a:t>Oxygen level sensor </a:t>
            </a:r>
          </a:p>
        </p:txBody>
      </p:sp>
      <p:sp>
        <p:nvSpPr>
          <p:cNvPr id="4" name="Slide Number Placeholder 3"/>
          <p:cNvSpPr>
            <a:spLocks noGrp="1"/>
          </p:cNvSpPr>
          <p:nvPr>
            <p:ph type="sldNum" sz="quarter" idx="10"/>
          </p:nvPr>
        </p:nvSpPr>
        <p:spPr/>
        <p:txBody>
          <a:bodyPr/>
          <a:lstStyle/>
          <a:p>
            <a:fld id="{16E60EC1-3101-496F-AFC2-B8D39DDCFC54}" type="slidenum">
              <a:rPr lang="en-US" smtClean="0"/>
              <a:t>28</a:t>
            </a:fld>
            <a:endParaRPr lang="en-US"/>
          </a:p>
        </p:txBody>
      </p:sp>
    </p:spTree>
    <p:extLst>
      <p:ext uri="{BB962C8B-B14F-4D97-AF65-F5344CB8AC3E}">
        <p14:creationId xmlns:p14="http://schemas.microsoft.com/office/powerpoint/2010/main" val="121411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Ultrasonic sensor</a:t>
            </a:r>
            <a:endParaRPr lang="en-US" dirty="0"/>
          </a:p>
        </p:txBody>
      </p:sp>
      <p:sp>
        <p:nvSpPr>
          <p:cNvPr id="4" name="Slide Number Placeholder 3"/>
          <p:cNvSpPr>
            <a:spLocks noGrp="1"/>
          </p:cNvSpPr>
          <p:nvPr>
            <p:ph type="sldNum" sz="quarter" idx="10"/>
          </p:nvPr>
        </p:nvSpPr>
        <p:spPr/>
        <p:txBody>
          <a:bodyPr/>
          <a:lstStyle/>
          <a:p>
            <a:fld id="{16E60EC1-3101-496F-AFC2-B8D39DDCFC54}" type="slidenum">
              <a:rPr lang="en-US" smtClean="0"/>
              <a:t>29</a:t>
            </a:fld>
            <a:endParaRPr lang="en-US"/>
          </a:p>
        </p:txBody>
      </p:sp>
    </p:spTree>
    <p:extLst>
      <p:ext uri="{BB962C8B-B14F-4D97-AF65-F5344CB8AC3E}">
        <p14:creationId xmlns:p14="http://schemas.microsoft.com/office/powerpoint/2010/main" val="39890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Lidar</a:t>
            </a:r>
          </a:p>
        </p:txBody>
      </p:sp>
      <p:sp>
        <p:nvSpPr>
          <p:cNvPr id="4" name="Slide Number Placeholder 3"/>
          <p:cNvSpPr>
            <a:spLocks noGrp="1"/>
          </p:cNvSpPr>
          <p:nvPr>
            <p:ph type="sldNum" sz="quarter" idx="10"/>
          </p:nvPr>
        </p:nvSpPr>
        <p:spPr/>
        <p:txBody>
          <a:bodyPr/>
          <a:lstStyle/>
          <a:p>
            <a:fld id="{16E60EC1-3101-496F-AFC2-B8D39DDCFC54}" type="slidenum">
              <a:rPr lang="en-US" smtClean="0"/>
              <a:t>32</a:t>
            </a:fld>
            <a:endParaRPr lang="en-US"/>
          </a:p>
        </p:txBody>
      </p:sp>
    </p:spTree>
    <p:extLst>
      <p:ext uri="{BB962C8B-B14F-4D97-AF65-F5344CB8AC3E}">
        <p14:creationId xmlns:p14="http://schemas.microsoft.com/office/powerpoint/2010/main" val="2030590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Simplify the description</a:t>
            </a:r>
          </a:p>
          <a:p>
            <a:r>
              <a:rPr lang="en-US" dirty="0"/>
              <a:t>Add transitions</a:t>
            </a:r>
          </a:p>
          <a:p>
            <a:endParaRPr lang="en-US" dirty="0"/>
          </a:p>
          <a:p>
            <a:r>
              <a:rPr lang="en-US" dirty="0"/>
              <a:t>LIDAR(eyes) – distance – sent through </a:t>
            </a:r>
            <a:r>
              <a:rPr lang="en-US" dirty="0" err="1"/>
              <a:t>microUSB</a:t>
            </a:r>
            <a:endParaRPr lang="en-US" dirty="0"/>
          </a:p>
          <a:p>
            <a:r>
              <a:rPr lang="en-US" dirty="0"/>
              <a:t>Hector SLAM on </a:t>
            </a:r>
            <a:r>
              <a:rPr lang="en-US" dirty="0" err="1"/>
              <a:t>Rpi</a:t>
            </a:r>
            <a:r>
              <a:rPr lang="en-US" dirty="0"/>
              <a:t>(Brain) – (</a:t>
            </a:r>
            <a:r>
              <a:rPr lang="en-US" sz="1200" b="1" i="0" kern="1200" dirty="0">
                <a:solidFill>
                  <a:schemeClr val="tx1"/>
                </a:solidFill>
                <a:effectLst/>
                <a:latin typeface="+mn-lt"/>
                <a:ea typeface="+mn-ea"/>
                <a:cs typeface="+mn-cs"/>
              </a:rPr>
              <a:t>simultaneous localization and mapping</a:t>
            </a:r>
            <a:r>
              <a:rPr lang="en-US" dirty="0"/>
              <a:t>), distance -&gt; map, path saved for phase 2 , uses </a:t>
            </a:r>
            <a:r>
              <a:rPr lang="en-US" dirty="0" err="1"/>
              <a:t>rviz</a:t>
            </a:r>
            <a:r>
              <a:rPr lang="en-US" dirty="0"/>
              <a:t> package in ROS </a:t>
            </a:r>
          </a:p>
          <a:p>
            <a:r>
              <a:rPr lang="en-US" dirty="0"/>
              <a:t>VNC Viewer on Laptop – broadcast </a:t>
            </a:r>
            <a:r>
              <a:rPr lang="en-US" dirty="0" err="1"/>
              <a:t>Rpi</a:t>
            </a:r>
            <a:r>
              <a:rPr lang="en-US" dirty="0"/>
              <a:t> screen to the laptop, give commands from laptop (i.e. Mark location, move forward), marked location saved for phase 2 – sent through </a:t>
            </a:r>
            <a:r>
              <a:rPr lang="en-US" dirty="0" err="1"/>
              <a:t>wifi</a:t>
            </a:r>
            <a:endParaRPr lang="en-US" dirty="0"/>
          </a:p>
          <a:p>
            <a:r>
              <a:rPr lang="en-US" dirty="0" err="1"/>
              <a:t>Rpi</a:t>
            </a:r>
            <a:r>
              <a:rPr lang="en-US" dirty="0"/>
              <a:t> – translates the user command and sends to </a:t>
            </a:r>
            <a:r>
              <a:rPr lang="en-US" dirty="0" err="1"/>
              <a:t>arduino</a:t>
            </a:r>
            <a:r>
              <a:rPr lang="en-US" dirty="0"/>
              <a:t> – sent through serial communication</a:t>
            </a:r>
          </a:p>
          <a:p>
            <a:r>
              <a:rPr lang="en-US" dirty="0"/>
              <a:t>Arduino(CNS) – output to the motor</a:t>
            </a:r>
          </a:p>
          <a:p>
            <a:endParaRPr lang="en-US" dirty="0"/>
          </a:p>
          <a:p>
            <a:r>
              <a:rPr lang="en-US" dirty="0"/>
              <a:t>Advantage of </a:t>
            </a:r>
            <a:r>
              <a:rPr lang="en-US"/>
              <a:t>Hector slam (optional)</a:t>
            </a:r>
          </a:p>
          <a:p>
            <a:endParaRPr lang="en-US" dirty="0"/>
          </a:p>
          <a:p>
            <a:r>
              <a:rPr lang="en-US" dirty="0"/>
              <a:t>Things that can be added:</a:t>
            </a:r>
          </a:p>
          <a:p>
            <a:pPr marL="171450" indent="-171450">
              <a:buFontTx/>
              <a:buChar char="-"/>
            </a:pPr>
            <a:r>
              <a:rPr lang="en-US" dirty="0"/>
              <a:t>Wheel encoders</a:t>
            </a:r>
          </a:p>
          <a:p>
            <a:pPr marL="171450" indent="-171450">
              <a:buFontTx/>
              <a:buChar char="-"/>
            </a:pPr>
            <a:r>
              <a:rPr lang="en-US" dirty="0"/>
              <a:t>Mark location</a:t>
            </a:r>
          </a:p>
        </p:txBody>
      </p:sp>
      <p:sp>
        <p:nvSpPr>
          <p:cNvPr id="4" name="Slide Number Placeholder 3"/>
          <p:cNvSpPr>
            <a:spLocks noGrp="1"/>
          </p:cNvSpPr>
          <p:nvPr>
            <p:ph type="sldNum" sz="quarter" idx="10"/>
          </p:nvPr>
        </p:nvSpPr>
        <p:spPr/>
        <p:txBody>
          <a:bodyPr/>
          <a:lstStyle/>
          <a:p>
            <a:fld id="{01ED00C7-C7E6-2246-AB22-37891CD9D2AA}" type="slidenum">
              <a:rPr lang="en-US" smtClean="0"/>
              <a:t>35</a:t>
            </a:fld>
            <a:endParaRPr lang="en-US"/>
          </a:p>
        </p:txBody>
      </p:sp>
    </p:spTree>
    <p:extLst>
      <p:ext uri="{BB962C8B-B14F-4D97-AF65-F5344CB8AC3E}">
        <p14:creationId xmlns:p14="http://schemas.microsoft.com/office/powerpoint/2010/main" val="165972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a:p>
            <a:r>
              <a:rPr lang="en-US" dirty="0"/>
              <a:t>Simplify the description</a:t>
            </a:r>
          </a:p>
          <a:p>
            <a:r>
              <a:rPr lang="en-US" dirty="0"/>
              <a:t>Add transitions</a:t>
            </a:r>
          </a:p>
          <a:p>
            <a:endParaRPr lang="en-US" dirty="0"/>
          </a:p>
          <a:p>
            <a:r>
              <a:rPr lang="en-US" dirty="0"/>
              <a:t>VNC Viewer on Laptop – wait for the “start backtracking” command from the user, tell </a:t>
            </a:r>
            <a:r>
              <a:rPr lang="en-US" dirty="0" err="1"/>
              <a:t>Rpi</a:t>
            </a:r>
            <a:r>
              <a:rPr lang="en-US" dirty="0"/>
              <a:t> to start the backtracking – sent through </a:t>
            </a:r>
            <a:r>
              <a:rPr lang="en-US" dirty="0" err="1"/>
              <a:t>wifi</a:t>
            </a:r>
            <a:endParaRPr lang="en-US" dirty="0"/>
          </a:p>
          <a:p>
            <a:r>
              <a:rPr lang="en-US" dirty="0" err="1"/>
              <a:t>Rpi</a:t>
            </a:r>
            <a:r>
              <a:rPr lang="en-US" dirty="0"/>
              <a:t> – backtracks using </a:t>
            </a:r>
            <a:r>
              <a:rPr lang="en-US" b="1" dirty="0"/>
              <a:t>the location of Vincent</a:t>
            </a:r>
            <a:r>
              <a:rPr lang="en-US" dirty="0"/>
              <a:t>, </a:t>
            </a:r>
            <a:r>
              <a:rPr lang="en-US" b="1" dirty="0"/>
              <a:t>path from phase 1</a:t>
            </a:r>
            <a:r>
              <a:rPr lang="en-US" dirty="0"/>
              <a:t>, </a:t>
            </a:r>
            <a:r>
              <a:rPr lang="en-US" b="1" dirty="0"/>
              <a:t>and the marked locations - </a:t>
            </a:r>
            <a:r>
              <a:rPr lang="en-US" dirty="0"/>
              <a:t>sent through serial communication</a:t>
            </a:r>
            <a:endParaRPr lang="en-US" b="1" dirty="0"/>
          </a:p>
          <a:p>
            <a:r>
              <a:rPr lang="en-US" dirty="0"/>
              <a:t>Arduino(CNS) – output to the motor, stop Vincent at the marked location and play the beacon(light up LEDs, play weird sounds or blow up Pi)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LIDAR(eyes) – gathers information about the current location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Hector SLAM on </a:t>
            </a:r>
            <a:r>
              <a:rPr lang="en-US" dirty="0" err="1"/>
              <a:t>Rpi</a:t>
            </a:r>
            <a:r>
              <a:rPr lang="en-US" dirty="0"/>
              <a:t>(Brain) – figure out current location on the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Things to add: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t>
            </a:r>
            <a:r>
              <a:rPr lang="en-US" dirty="0" err="1"/>
              <a:t>odometry</a:t>
            </a:r>
            <a:r>
              <a:rPr lang="en-US" dirty="0"/>
              <a:t> data</a:t>
            </a:r>
          </a:p>
          <a:p>
            <a:endParaRPr lang="en-US" dirty="0"/>
          </a:p>
        </p:txBody>
      </p:sp>
      <p:sp>
        <p:nvSpPr>
          <p:cNvPr id="4" name="Slide Number Placeholder 3"/>
          <p:cNvSpPr>
            <a:spLocks noGrp="1"/>
          </p:cNvSpPr>
          <p:nvPr>
            <p:ph type="sldNum" sz="quarter" idx="10"/>
          </p:nvPr>
        </p:nvSpPr>
        <p:spPr/>
        <p:txBody>
          <a:bodyPr/>
          <a:lstStyle/>
          <a:p>
            <a:fld id="{01ED00C7-C7E6-2246-AB22-37891CD9D2AA}" type="slidenum">
              <a:rPr lang="en-US" smtClean="0"/>
              <a:t>36</a:t>
            </a:fld>
            <a:endParaRPr lang="en-US"/>
          </a:p>
        </p:txBody>
      </p:sp>
    </p:spTree>
    <p:extLst>
      <p:ext uri="{BB962C8B-B14F-4D97-AF65-F5344CB8AC3E}">
        <p14:creationId xmlns:p14="http://schemas.microsoft.com/office/powerpoint/2010/main" val="1802718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601968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56451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998772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311429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05435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849121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3442252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C3B1F5-C4CF-3245-AC79-D58D27304991}" type="datetimeFigureOut">
              <a:rPr lang="en-US" smtClean="0"/>
              <a:t>3/29/2018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2666239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C3B1F5-C4CF-3245-AC79-D58D27304991}" type="datetimeFigureOut">
              <a:rPr lang="en-US" smtClean="0"/>
              <a:t>3/29/2018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2221137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C3B1F5-C4CF-3245-AC79-D58D27304991}" type="datetimeFigureOut">
              <a:rPr lang="en-US" smtClean="0"/>
              <a:t>3/29/2018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2143055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94046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4850175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2505780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42009332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3215897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75655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795921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6C3B1F5-C4CF-3245-AC79-D58D27304991}" type="datetimeFigureOut">
              <a:rPr lang="en-US" smtClean="0"/>
              <a:t>3/29/2018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31434158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6C3B1F5-C4CF-3245-AC79-D58D27304991}" type="datetimeFigureOut">
              <a:rPr lang="en-US" smtClean="0"/>
              <a:t>3/29/2018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268956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3316003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335658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C3B1F5-C4CF-3245-AC79-D58D27304991}"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989942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5596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C3B1F5-C4CF-3245-AC79-D58D27304991}" type="datetimeFigureOut">
              <a:rPr lang="en-US" smtClean="0"/>
              <a:t>3/29/2018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60405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C3B1F5-C4CF-3245-AC79-D58D27304991}" type="datetimeFigureOut">
              <a:rPr lang="en-US" smtClean="0"/>
              <a:t>3/29/2018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629814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C3B1F5-C4CF-3245-AC79-D58D27304991}" type="datetimeFigureOut">
              <a:rPr lang="en-US" smtClean="0"/>
              <a:t>3/29/2018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13623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238719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extLst>
      <p:ext uri="{BB962C8B-B14F-4D97-AF65-F5344CB8AC3E}">
        <p14:creationId xmlns:p14="http://schemas.microsoft.com/office/powerpoint/2010/main" val="1445590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C3B1F5-C4CF-3245-AC79-D58D27304991}" type="datetimeFigureOut">
              <a:rPr lang="en-US" smtClean="0"/>
              <a:t>3/29/2018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B0DCF-3AD9-6949-AA2F-E32A24965D0A}" type="slidenum">
              <a:rPr lang="en-US" smtClean="0"/>
              <a:t>‹#›</a:t>
            </a:fld>
            <a:endParaRPr lang="en-US"/>
          </a:p>
        </p:txBody>
      </p:sp>
    </p:spTree>
    <p:extLst>
      <p:ext uri="{BB962C8B-B14F-4D97-AF65-F5344CB8AC3E}">
        <p14:creationId xmlns:p14="http://schemas.microsoft.com/office/powerpoint/2010/main" val="1498942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C3B1F5-C4CF-3245-AC79-D58D27304991}" type="datetimeFigureOut">
              <a:rPr lang="en-US" smtClean="0"/>
              <a:t>3/29/2018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F2B0DCF-3AD9-6949-AA2F-E32A24965D0A}" type="slidenum">
              <a:rPr lang="en-US" smtClean="0"/>
              <a:t>‹#›</a:t>
            </a:fld>
            <a:endParaRPr lang="en-US"/>
          </a:p>
        </p:txBody>
      </p:sp>
    </p:spTree>
    <p:extLst>
      <p:ext uri="{BB962C8B-B14F-4D97-AF65-F5344CB8AC3E}">
        <p14:creationId xmlns:p14="http://schemas.microsoft.com/office/powerpoint/2010/main" val="110352657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7.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D4B16D-600A-41A1-8B1B-3727C56C0C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E7C35E0-BD19-4AFC-81BF-7A7507E9C94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11" name="Rectangle 5">
              <a:extLst>
                <a:ext uri="{FF2B5EF4-FFF2-40B4-BE49-F238E27FC236}">
                  <a16:creationId xmlns:a16="http://schemas.microsoft.com/office/drawing/2014/main" id="{1E08D20A-3975-4596-85C6-D46799586283}"/>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69" name="Freeform 6">
              <a:extLst>
                <a:ext uri="{FF2B5EF4-FFF2-40B4-BE49-F238E27FC236}">
                  <a16:creationId xmlns:a16="http://schemas.microsoft.com/office/drawing/2014/main" id="{630A9349-BFE4-4720-A229-98DCD3B69F3A}"/>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 name="Freeform 7">
              <a:extLst>
                <a:ext uri="{FF2B5EF4-FFF2-40B4-BE49-F238E27FC236}">
                  <a16:creationId xmlns:a16="http://schemas.microsoft.com/office/drawing/2014/main" id="{28487744-BBC9-4D40-85B3-0D45003C339E}"/>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0" name="Rectangle 8">
              <a:extLst>
                <a:ext uri="{FF2B5EF4-FFF2-40B4-BE49-F238E27FC236}">
                  <a16:creationId xmlns:a16="http://schemas.microsoft.com/office/drawing/2014/main" id="{FAD6EF4D-97BD-46B4-9B5B-CD70971DD553}"/>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5" name="Freeform 9">
              <a:extLst>
                <a:ext uri="{FF2B5EF4-FFF2-40B4-BE49-F238E27FC236}">
                  <a16:creationId xmlns:a16="http://schemas.microsoft.com/office/drawing/2014/main" id="{210DCC42-11D2-4162-B47A-869B3F669483}"/>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 name="Freeform 10">
              <a:extLst>
                <a:ext uri="{FF2B5EF4-FFF2-40B4-BE49-F238E27FC236}">
                  <a16:creationId xmlns:a16="http://schemas.microsoft.com/office/drawing/2014/main" id="{DE4880D6-6ECE-4F1B-B474-FE3940D043BB}"/>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 name="Freeform 11">
              <a:extLst>
                <a:ext uri="{FF2B5EF4-FFF2-40B4-BE49-F238E27FC236}">
                  <a16:creationId xmlns:a16="http://schemas.microsoft.com/office/drawing/2014/main" id="{A1A39307-F675-49D2-9E45-28DA2AB5C94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 name="Freeform 12">
              <a:extLst>
                <a:ext uri="{FF2B5EF4-FFF2-40B4-BE49-F238E27FC236}">
                  <a16:creationId xmlns:a16="http://schemas.microsoft.com/office/drawing/2014/main" id="{AC5E23C5-C5D6-4BC3-9531-C0B2D7D29F98}"/>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9" name="Freeform 13">
              <a:extLst>
                <a:ext uri="{FF2B5EF4-FFF2-40B4-BE49-F238E27FC236}">
                  <a16:creationId xmlns:a16="http://schemas.microsoft.com/office/drawing/2014/main" id="{4D3FC0A7-9672-4B19-8D54-71C3B39F7A3B}"/>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0" name="Freeform 14">
              <a:extLst>
                <a:ext uri="{FF2B5EF4-FFF2-40B4-BE49-F238E27FC236}">
                  <a16:creationId xmlns:a16="http://schemas.microsoft.com/office/drawing/2014/main" id="{9911D04C-3FFB-4D1E-8F59-5C02692E3E98}"/>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1" name="Freeform 15">
              <a:extLst>
                <a:ext uri="{FF2B5EF4-FFF2-40B4-BE49-F238E27FC236}">
                  <a16:creationId xmlns:a16="http://schemas.microsoft.com/office/drawing/2014/main" id="{A0178C8F-EF32-4F3D-B022-60A7DE1367BD}"/>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2" name="Freeform 16">
              <a:extLst>
                <a:ext uri="{FF2B5EF4-FFF2-40B4-BE49-F238E27FC236}">
                  <a16:creationId xmlns:a16="http://schemas.microsoft.com/office/drawing/2014/main" id="{EEB2DD25-DE0D-48CE-8218-E4EF12273A2C}"/>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3" name="Freeform 17">
              <a:extLst>
                <a:ext uri="{FF2B5EF4-FFF2-40B4-BE49-F238E27FC236}">
                  <a16:creationId xmlns:a16="http://schemas.microsoft.com/office/drawing/2014/main" id="{13C92E55-66CB-48F7-BF28-5D8ED146BB2A}"/>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4" name="Freeform 18">
              <a:extLst>
                <a:ext uri="{FF2B5EF4-FFF2-40B4-BE49-F238E27FC236}">
                  <a16:creationId xmlns:a16="http://schemas.microsoft.com/office/drawing/2014/main" id="{CB0B6C7B-4820-48AB-92AF-896559F00938}"/>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5" name="Freeform 19">
              <a:extLst>
                <a:ext uri="{FF2B5EF4-FFF2-40B4-BE49-F238E27FC236}">
                  <a16:creationId xmlns:a16="http://schemas.microsoft.com/office/drawing/2014/main" id="{2018EECD-4518-458F-989E-6FCAE5AE040C}"/>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6" name="Freeform 20">
              <a:extLst>
                <a:ext uri="{FF2B5EF4-FFF2-40B4-BE49-F238E27FC236}">
                  <a16:creationId xmlns:a16="http://schemas.microsoft.com/office/drawing/2014/main" id="{1FB0915F-3C52-468A-87E7-F3EE381DA3EC}"/>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7" name="Freeform 21">
              <a:extLst>
                <a:ext uri="{FF2B5EF4-FFF2-40B4-BE49-F238E27FC236}">
                  <a16:creationId xmlns:a16="http://schemas.microsoft.com/office/drawing/2014/main" id="{7B184771-5A8E-4ED5-9179-24B19F26C329}"/>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8" name="Freeform 22">
              <a:extLst>
                <a:ext uri="{FF2B5EF4-FFF2-40B4-BE49-F238E27FC236}">
                  <a16:creationId xmlns:a16="http://schemas.microsoft.com/office/drawing/2014/main" id="{BC5162D1-D64C-4FBA-BE86-11B27A7432E5}"/>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9" name="Freeform 23">
              <a:extLst>
                <a:ext uri="{FF2B5EF4-FFF2-40B4-BE49-F238E27FC236}">
                  <a16:creationId xmlns:a16="http://schemas.microsoft.com/office/drawing/2014/main" id="{9EFF345C-6A58-4123-B2D1-2ED9E3691247}"/>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0" name="Freeform 24">
              <a:extLst>
                <a:ext uri="{FF2B5EF4-FFF2-40B4-BE49-F238E27FC236}">
                  <a16:creationId xmlns:a16="http://schemas.microsoft.com/office/drawing/2014/main" id="{03CE89F7-AE1C-4370-920E-EE04C4124FF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1" name="Freeform 25">
              <a:extLst>
                <a:ext uri="{FF2B5EF4-FFF2-40B4-BE49-F238E27FC236}">
                  <a16:creationId xmlns:a16="http://schemas.microsoft.com/office/drawing/2014/main" id="{D6E298F6-F99D-49EF-B614-24D2179C23D4}"/>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2" name="Freeform 26">
              <a:extLst>
                <a:ext uri="{FF2B5EF4-FFF2-40B4-BE49-F238E27FC236}">
                  <a16:creationId xmlns:a16="http://schemas.microsoft.com/office/drawing/2014/main" id="{2424FD35-451D-468C-9EB2-8DA350C12475}"/>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 name="Freeform 27">
              <a:extLst>
                <a:ext uri="{FF2B5EF4-FFF2-40B4-BE49-F238E27FC236}">
                  <a16:creationId xmlns:a16="http://schemas.microsoft.com/office/drawing/2014/main" id="{45BC0C6F-B91F-42CC-9046-522FE8223CBC}"/>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 name="Freeform 28">
              <a:extLst>
                <a:ext uri="{FF2B5EF4-FFF2-40B4-BE49-F238E27FC236}">
                  <a16:creationId xmlns:a16="http://schemas.microsoft.com/office/drawing/2014/main" id="{F88AFBEE-A8B5-4B18-B834-5269F6C13C07}"/>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 name="Freeform 29">
              <a:extLst>
                <a:ext uri="{FF2B5EF4-FFF2-40B4-BE49-F238E27FC236}">
                  <a16:creationId xmlns:a16="http://schemas.microsoft.com/office/drawing/2014/main" id="{64B0F493-EC69-4C85-87D4-287628231128}"/>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 name="Freeform 30">
              <a:extLst>
                <a:ext uri="{FF2B5EF4-FFF2-40B4-BE49-F238E27FC236}">
                  <a16:creationId xmlns:a16="http://schemas.microsoft.com/office/drawing/2014/main" id="{09920E7F-979C-40F6-8FB1-791325A4A448}"/>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 name="Freeform 31">
              <a:extLst>
                <a:ext uri="{FF2B5EF4-FFF2-40B4-BE49-F238E27FC236}">
                  <a16:creationId xmlns:a16="http://schemas.microsoft.com/office/drawing/2014/main" id="{1387BCC3-D7BF-443E-B18C-87B696E64428}"/>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 name="Freeform 32">
              <a:extLst>
                <a:ext uri="{FF2B5EF4-FFF2-40B4-BE49-F238E27FC236}">
                  <a16:creationId xmlns:a16="http://schemas.microsoft.com/office/drawing/2014/main" id="{F1C0670D-9FA2-48D7-AFDB-4438ECC3EE19}"/>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 name="Rectangle 33">
              <a:extLst>
                <a:ext uri="{FF2B5EF4-FFF2-40B4-BE49-F238E27FC236}">
                  <a16:creationId xmlns:a16="http://schemas.microsoft.com/office/drawing/2014/main" id="{34088C0C-CAD1-4E66-A162-1D7020365B6A}"/>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40" name="Freeform 34">
              <a:extLst>
                <a:ext uri="{FF2B5EF4-FFF2-40B4-BE49-F238E27FC236}">
                  <a16:creationId xmlns:a16="http://schemas.microsoft.com/office/drawing/2014/main" id="{B8C224A6-72B4-4763-B708-65A321D0D619}"/>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 name="Freeform 35">
              <a:extLst>
                <a:ext uri="{FF2B5EF4-FFF2-40B4-BE49-F238E27FC236}">
                  <a16:creationId xmlns:a16="http://schemas.microsoft.com/office/drawing/2014/main" id="{2EE3A964-523C-470B-8B10-09053452C55C}"/>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 name="Freeform 36">
              <a:extLst>
                <a:ext uri="{FF2B5EF4-FFF2-40B4-BE49-F238E27FC236}">
                  <a16:creationId xmlns:a16="http://schemas.microsoft.com/office/drawing/2014/main" id="{1B87487E-C0EA-4E2A-8FC0-3D4C4F017757}"/>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 name="Freeform 37">
              <a:extLst>
                <a:ext uri="{FF2B5EF4-FFF2-40B4-BE49-F238E27FC236}">
                  <a16:creationId xmlns:a16="http://schemas.microsoft.com/office/drawing/2014/main" id="{D8B57E7E-D885-4A0B-BBA0-E3BC3A68CDE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4" name="Freeform 38">
              <a:extLst>
                <a:ext uri="{FF2B5EF4-FFF2-40B4-BE49-F238E27FC236}">
                  <a16:creationId xmlns:a16="http://schemas.microsoft.com/office/drawing/2014/main" id="{6FB84573-B84B-4571-A6E5-91CD308E7DAC}"/>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5" name="Freeform 39">
              <a:extLst>
                <a:ext uri="{FF2B5EF4-FFF2-40B4-BE49-F238E27FC236}">
                  <a16:creationId xmlns:a16="http://schemas.microsoft.com/office/drawing/2014/main" id="{7EE5EE00-E139-4AB9-ACFC-5E39CFA9519A}"/>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6" name="Freeform 40">
              <a:extLst>
                <a:ext uri="{FF2B5EF4-FFF2-40B4-BE49-F238E27FC236}">
                  <a16:creationId xmlns:a16="http://schemas.microsoft.com/office/drawing/2014/main" id="{5A38A6AA-6753-4EFE-94BB-96DF739758C4}"/>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7" name="Freeform 41">
              <a:extLst>
                <a:ext uri="{FF2B5EF4-FFF2-40B4-BE49-F238E27FC236}">
                  <a16:creationId xmlns:a16="http://schemas.microsoft.com/office/drawing/2014/main" id="{506AB599-570B-4547-97F4-F2C6723014A0}"/>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8" name="Freeform 42">
              <a:extLst>
                <a:ext uri="{FF2B5EF4-FFF2-40B4-BE49-F238E27FC236}">
                  <a16:creationId xmlns:a16="http://schemas.microsoft.com/office/drawing/2014/main" id="{9AFDEA1E-DBAB-4507-8D36-786F19A85BA5}"/>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9" name="Freeform 43">
              <a:extLst>
                <a:ext uri="{FF2B5EF4-FFF2-40B4-BE49-F238E27FC236}">
                  <a16:creationId xmlns:a16="http://schemas.microsoft.com/office/drawing/2014/main" id="{C824D6F7-0BDF-4C8C-869D-BDDEB076418E}"/>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0" name="Freeform 44">
              <a:extLst>
                <a:ext uri="{FF2B5EF4-FFF2-40B4-BE49-F238E27FC236}">
                  <a16:creationId xmlns:a16="http://schemas.microsoft.com/office/drawing/2014/main" id="{6953C491-AE0F-4D2B-9474-18D5E8B5DC99}"/>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1" name="Rectangle 45">
              <a:extLst>
                <a:ext uri="{FF2B5EF4-FFF2-40B4-BE49-F238E27FC236}">
                  <a16:creationId xmlns:a16="http://schemas.microsoft.com/office/drawing/2014/main" id="{5B956350-9BDD-4090-B2B6-12C13D1CE272}"/>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52" name="Freeform 46">
              <a:extLst>
                <a:ext uri="{FF2B5EF4-FFF2-40B4-BE49-F238E27FC236}">
                  <a16:creationId xmlns:a16="http://schemas.microsoft.com/office/drawing/2014/main" id="{ECE31E80-E354-44C3-81E0-4E3E41DDF6F8}"/>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3" name="Freeform 47">
              <a:extLst>
                <a:ext uri="{FF2B5EF4-FFF2-40B4-BE49-F238E27FC236}">
                  <a16:creationId xmlns:a16="http://schemas.microsoft.com/office/drawing/2014/main" id="{9DFA35DB-5360-405A-A7EB-064E51FBC0A4}"/>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4" name="Freeform 48">
              <a:extLst>
                <a:ext uri="{FF2B5EF4-FFF2-40B4-BE49-F238E27FC236}">
                  <a16:creationId xmlns:a16="http://schemas.microsoft.com/office/drawing/2014/main" id="{2DA499BD-4313-4AD1-BE87-4BEF50FECB6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5" name="Freeform 49">
              <a:extLst>
                <a:ext uri="{FF2B5EF4-FFF2-40B4-BE49-F238E27FC236}">
                  <a16:creationId xmlns:a16="http://schemas.microsoft.com/office/drawing/2014/main" id="{680E4C6D-12D1-417A-A709-EC416D98FA05}"/>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6" name="Freeform 50">
              <a:extLst>
                <a:ext uri="{FF2B5EF4-FFF2-40B4-BE49-F238E27FC236}">
                  <a16:creationId xmlns:a16="http://schemas.microsoft.com/office/drawing/2014/main" id="{C93537B4-09B6-4CC6-92DE-3D3BDAC7ABB9}"/>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7" name="Freeform 51">
              <a:extLst>
                <a:ext uri="{FF2B5EF4-FFF2-40B4-BE49-F238E27FC236}">
                  <a16:creationId xmlns:a16="http://schemas.microsoft.com/office/drawing/2014/main" id="{5D100FC5-9EA8-4DA7-AFA4-BC60831FD874}"/>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8" name="Freeform 52">
              <a:extLst>
                <a:ext uri="{FF2B5EF4-FFF2-40B4-BE49-F238E27FC236}">
                  <a16:creationId xmlns:a16="http://schemas.microsoft.com/office/drawing/2014/main" id="{3F10D757-6A3B-4314-9755-419B3738E47E}"/>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9" name="Freeform 53">
              <a:extLst>
                <a:ext uri="{FF2B5EF4-FFF2-40B4-BE49-F238E27FC236}">
                  <a16:creationId xmlns:a16="http://schemas.microsoft.com/office/drawing/2014/main" id="{28A4D881-D08B-4AAF-866D-7C31601126DF}"/>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0" name="Freeform 54">
              <a:extLst>
                <a:ext uri="{FF2B5EF4-FFF2-40B4-BE49-F238E27FC236}">
                  <a16:creationId xmlns:a16="http://schemas.microsoft.com/office/drawing/2014/main" id="{A666F3F8-571E-483F-9B9F-31EDB91A9C6B}"/>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1" name="Freeform 55">
              <a:extLst>
                <a:ext uri="{FF2B5EF4-FFF2-40B4-BE49-F238E27FC236}">
                  <a16:creationId xmlns:a16="http://schemas.microsoft.com/office/drawing/2014/main" id="{18305C0F-0A00-450D-92A1-313C724398CD}"/>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2" name="Freeform 56">
              <a:extLst>
                <a:ext uri="{FF2B5EF4-FFF2-40B4-BE49-F238E27FC236}">
                  <a16:creationId xmlns:a16="http://schemas.microsoft.com/office/drawing/2014/main" id="{9A5635D8-CCB7-4D16-BB87-B1BC1AC97DCE}"/>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3" name="Freeform 57">
              <a:extLst>
                <a:ext uri="{FF2B5EF4-FFF2-40B4-BE49-F238E27FC236}">
                  <a16:creationId xmlns:a16="http://schemas.microsoft.com/office/drawing/2014/main" id="{7C10A784-B5EE-4486-96E7-3CC72B93AE2D}"/>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4" name="Freeform 58">
              <a:extLst>
                <a:ext uri="{FF2B5EF4-FFF2-40B4-BE49-F238E27FC236}">
                  <a16:creationId xmlns:a16="http://schemas.microsoft.com/office/drawing/2014/main" id="{AE5FA7CA-916C-4A34-A727-E0289D891AB4}"/>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pic>
        <p:nvPicPr>
          <p:cNvPr id="71" name="Picture 2">
            <a:extLst>
              <a:ext uri="{FF2B5EF4-FFF2-40B4-BE49-F238E27FC236}">
                <a16:creationId xmlns:a16="http://schemas.microsoft.com/office/drawing/2014/main" id="{51039561-92F9-40EE-900B-6AA0F58042A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cxnSp>
        <p:nvCxnSpPr>
          <p:cNvPr id="68" name="Straight Connector 67">
            <a:extLst>
              <a:ext uri="{FF2B5EF4-FFF2-40B4-BE49-F238E27FC236}">
                <a16:creationId xmlns:a16="http://schemas.microsoft.com/office/drawing/2014/main" id="{D902DA06-324A-48CE-8C20-94535480A63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2043113" y="1122363"/>
            <a:ext cx="4527929" cy="4287836"/>
          </a:xfrm>
        </p:spPr>
        <p:txBody>
          <a:bodyPr anchor="ctr">
            <a:normAutofit/>
          </a:bodyPr>
          <a:lstStyle/>
          <a:p>
            <a:pPr algn="r"/>
            <a:r>
              <a:rPr lang="en-US" sz="6000"/>
              <a:t>02-04-02</a:t>
            </a:r>
          </a:p>
        </p:txBody>
      </p:sp>
      <p:sp>
        <p:nvSpPr>
          <p:cNvPr id="3" name="Subtitle 2"/>
          <p:cNvSpPr>
            <a:spLocks noGrp="1"/>
          </p:cNvSpPr>
          <p:nvPr>
            <p:ph type="subTitle" idx="1"/>
          </p:nvPr>
        </p:nvSpPr>
        <p:spPr>
          <a:xfrm>
            <a:off x="7851631" y="1122363"/>
            <a:ext cx="2816368" cy="4287834"/>
          </a:xfrm>
        </p:spPr>
        <p:txBody>
          <a:bodyPr anchor="ctr">
            <a:normAutofit/>
          </a:bodyPr>
          <a:lstStyle/>
          <a:p>
            <a:r>
              <a:rPr lang="en-US" sz="2800" dirty="0">
                <a:latin typeface="Algerian" panose="04020705040A02060702" pitchFamily="82" charset="0"/>
              </a:rPr>
              <a:t>Rescue ROBOT </a:t>
            </a:r>
            <a:r>
              <a:rPr lang="en-US" sz="3600" b="1" dirty="0">
                <a:latin typeface="Algerian" panose="04020705040A02060702" pitchFamily="82" charset="0"/>
              </a:rPr>
              <a:t>Vincent</a:t>
            </a:r>
          </a:p>
          <a:p>
            <a:endParaRPr lang="en-US" sz="2400" dirty="0">
              <a:latin typeface="Algerian" panose="04020705040A02060702" pitchFamily="82" charset="0"/>
            </a:endParaRPr>
          </a:p>
          <a:p>
            <a:r>
              <a:rPr lang="en-US" sz="2400" dirty="0">
                <a:latin typeface="Algerian" panose="04020705040A02060702" pitchFamily="82" charset="0"/>
              </a:rPr>
              <a:t>SAVING PRIVATE</a:t>
            </a:r>
          </a:p>
          <a:p>
            <a:r>
              <a:rPr lang="en-US" sz="2400" dirty="0">
                <a:latin typeface="Algerian" panose="04020705040A02060702" pitchFamily="82" charset="0"/>
              </a:rPr>
              <a:t>Sun </a:t>
            </a:r>
            <a:r>
              <a:rPr lang="en-US" sz="2400" dirty="0" err="1">
                <a:latin typeface="Algerian" panose="04020705040A02060702" pitchFamily="82" charset="0"/>
              </a:rPr>
              <a:t>wukong</a:t>
            </a:r>
            <a:endParaRPr lang="en-US" sz="2400" dirty="0">
              <a:latin typeface="Algerian" panose="04020705040A02060702" pitchFamily="82" charset="0"/>
            </a:endParaRPr>
          </a:p>
          <a:p>
            <a:r>
              <a:rPr lang="en-US" altLang="zh-CN" sz="2400" dirty="0">
                <a:latin typeface="Algerian" panose="04020705040A02060702" pitchFamily="82" charset="0"/>
              </a:rPr>
              <a:t>(</a:t>
            </a:r>
            <a:r>
              <a:rPr lang="zh-CN" altLang="en-US" sz="2400" dirty="0">
                <a:latin typeface="Algerian" panose="04020705040A02060702" pitchFamily="82" charset="0"/>
              </a:rPr>
              <a:t>拯救孙悟空</a:t>
            </a:r>
            <a:r>
              <a:rPr lang="en-US" altLang="zh-CN" sz="2400" dirty="0">
                <a:latin typeface="Algerian" panose="04020705040A02060702" pitchFamily="82" charset="0"/>
              </a:rPr>
              <a:t>)</a:t>
            </a:r>
            <a:endParaRPr lang="en-US" sz="2400" dirty="0">
              <a:latin typeface="Algerian" panose="04020705040A02060702" pitchFamily="82" charset="0"/>
            </a:endParaRPr>
          </a:p>
        </p:txBody>
      </p:sp>
      <p:sp>
        <p:nvSpPr>
          <p:cNvPr id="4" name="TextBox 3">
            <a:extLst>
              <a:ext uri="{FF2B5EF4-FFF2-40B4-BE49-F238E27FC236}">
                <a16:creationId xmlns:a16="http://schemas.microsoft.com/office/drawing/2014/main" id="{0F1CAAE9-4DD0-452E-AFE5-3CFB7DF5B8F4}"/>
              </a:ext>
            </a:extLst>
          </p:cNvPr>
          <p:cNvSpPr txBox="1"/>
          <p:nvPr/>
        </p:nvSpPr>
        <p:spPr>
          <a:xfrm>
            <a:off x="3153511" y="5665141"/>
            <a:ext cx="7465013" cy="461665"/>
          </a:xfrm>
          <a:prstGeom prst="rect">
            <a:avLst/>
          </a:prstGeom>
          <a:noFill/>
        </p:spPr>
        <p:txBody>
          <a:bodyPr wrap="square" rtlCol="0">
            <a:spAutoFit/>
          </a:bodyPr>
          <a:lstStyle/>
          <a:p>
            <a:r>
              <a:rPr lang="en-US" sz="2400" dirty="0"/>
              <a:t>Hu </a:t>
            </a:r>
            <a:r>
              <a:rPr lang="en-US" sz="2400" dirty="0" err="1"/>
              <a:t>Yidi</a:t>
            </a:r>
            <a:r>
              <a:rPr lang="en-US" sz="2400" dirty="0"/>
              <a:t>, Li Jiawei, Liu </a:t>
            </a:r>
            <a:r>
              <a:rPr lang="en-US" sz="2400" dirty="0" err="1"/>
              <a:t>Tianhang</a:t>
            </a:r>
            <a:r>
              <a:rPr lang="en-US" sz="2400" dirty="0"/>
              <a:t>, Wang Jiannan, Lim Jit Wei</a:t>
            </a:r>
          </a:p>
        </p:txBody>
      </p:sp>
    </p:spTree>
    <p:extLst>
      <p:ext uri="{BB962C8B-B14F-4D97-AF65-F5344CB8AC3E}">
        <p14:creationId xmlns:p14="http://schemas.microsoft.com/office/powerpoint/2010/main" val="1629827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lated image">
            <a:extLst>
              <a:ext uri="{FF2B5EF4-FFF2-40B4-BE49-F238E27FC236}">
                <a16:creationId xmlns:a16="http://schemas.microsoft.com/office/drawing/2014/main" id="{97A42477-F58E-46CD-9B22-58F41B4DA3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2931" y="1568299"/>
            <a:ext cx="2031469" cy="2559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map&#10;&#10;Description generated with high confidence">
            <a:extLst>
              <a:ext uri="{FF2B5EF4-FFF2-40B4-BE49-F238E27FC236}">
                <a16:creationId xmlns:a16="http://schemas.microsoft.com/office/drawing/2014/main" id="{EC28A267-5508-4AC4-AC5C-8F980D579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430" y="2018429"/>
            <a:ext cx="2931478" cy="2148995"/>
          </a:xfrm>
          <a:prstGeom prst="rect">
            <a:avLst/>
          </a:prstGeom>
        </p:spPr>
      </p:pic>
      <p:sp>
        <p:nvSpPr>
          <p:cNvPr id="6" name="TextBox 5"/>
          <p:cNvSpPr txBox="1"/>
          <p:nvPr/>
        </p:nvSpPr>
        <p:spPr>
          <a:xfrm>
            <a:off x="1557867" y="812800"/>
            <a:ext cx="2032000" cy="584775"/>
          </a:xfrm>
          <a:prstGeom prst="rect">
            <a:avLst/>
          </a:prstGeom>
          <a:noFill/>
        </p:spPr>
        <p:txBody>
          <a:bodyPr wrap="square" rtlCol="0">
            <a:spAutoFit/>
          </a:bodyPr>
          <a:lstStyle/>
          <a:p>
            <a:r>
              <a:rPr lang="en-US" sz="3200"/>
              <a:t>State of art</a:t>
            </a:r>
          </a:p>
        </p:txBody>
      </p:sp>
      <p:sp>
        <p:nvSpPr>
          <p:cNvPr id="7" name="TextBox 6"/>
          <p:cNvSpPr txBox="1"/>
          <p:nvPr/>
        </p:nvSpPr>
        <p:spPr>
          <a:xfrm>
            <a:off x="4941169" y="829733"/>
            <a:ext cx="2481739" cy="1077218"/>
          </a:xfrm>
          <a:prstGeom prst="rect">
            <a:avLst/>
          </a:prstGeom>
          <a:noFill/>
        </p:spPr>
        <p:txBody>
          <a:bodyPr wrap="square" rtlCol="0">
            <a:spAutoFit/>
          </a:bodyPr>
          <a:lstStyle/>
          <a:p>
            <a:r>
              <a:rPr lang="en-US" sz="3200"/>
              <a:t>System architecture</a:t>
            </a:r>
          </a:p>
        </p:txBody>
      </p:sp>
      <p:pic>
        <p:nvPicPr>
          <p:cNvPr id="8" name="Picture 7"/>
          <p:cNvPicPr>
            <a:picLocks noChangeAspect="1"/>
          </p:cNvPicPr>
          <p:nvPr/>
        </p:nvPicPr>
        <p:blipFill>
          <a:blip r:embed="rId4"/>
          <a:stretch>
            <a:fillRect/>
          </a:stretch>
        </p:blipFill>
        <p:spPr>
          <a:xfrm>
            <a:off x="8459938" y="2300381"/>
            <a:ext cx="3167654" cy="1506297"/>
          </a:xfrm>
          <a:prstGeom prst="rect">
            <a:avLst/>
          </a:prstGeom>
        </p:spPr>
      </p:pic>
      <p:sp>
        <p:nvSpPr>
          <p:cNvPr id="9" name="TextBox 8"/>
          <p:cNvSpPr txBox="1"/>
          <p:nvPr/>
        </p:nvSpPr>
        <p:spPr>
          <a:xfrm>
            <a:off x="8774208" y="812800"/>
            <a:ext cx="2285557" cy="1077218"/>
          </a:xfrm>
          <a:prstGeom prst="rect">
            <a:avLst/>
          </a:prstGeom>
          <a:noFill/>
        </p:spPr>
        <p:txBody>
          <a:bodyPr wrap="square" rtlCol="0">
            <a:spAutoFit/>
          </a:bodyPr>
          <a:lstStyle/>
          <a:p>
            <a:r>
              <a:rPr lang="en-US" sz="3200"/>
              <a:t>Component design</a:t>
            </a:r>
            <a:endParaRPr lang="en-US" sz="3200" dirty="0"/>
          </a:p>
        </p:txBody>
      </p:sp>
      <p:sp>
        <p:nvSpPr>
          <p:cNvPr id="2" name="TextBox 1">
            <a:extLst>
              <a:ext uri="{FF2B5EF4-FFF2-40B4-BE49-F238E27FC236}">
                <a16:creationId xmlns:a16="http://schemas.microsoft.com/office/drawing/2014/main" id="{54905CE9-28CB-442A-BDD1-BA421BDE0072}"/>
              </a:ext>
            </a:extLst>
          </p:cNvPr>
          <p:cNvSpPr txBox="1"/>
          <p:nvPr/>
        </p:nvSpPr>
        <p:spPr>
          <a:xfrm>
            <a:off x="1422931" y="4624754"/>
            <a:ext cx="1935731" cy="369277"/>
          </a:xfrm>
          <a:prstGeom prst="rect">
            <a:avLst/>
          </a:prstGeom>
          <a:noFill/>
        </p:spPr>
        <p:txBody>
          <a:bodyPr wrap="square" rtlCol="0">
            <a:spAutoFit/>
          </a:bodyPr>
          <a:lstStyle/>
          <a:p>
            <a:r>
              <a:rPr lang="en-US" dirty="0"/>
              <a:t>Jiawei &amp; </a:t>
            </a:r>
            <a:r>
              <a:rPr lang="en-US" dirty="0" err="1"/>
              <a:t>Tianhang</a:t>
            </a:r>
            <a:endParaRPr lang="en-US" dirty="0"/>
          </a:p>
        </p:txBody>
      </p:sp>
      <p:sp>
        <p:nvSpPr>
          <p:cNvPr id="10" name="TextBox 9">
            <a:extLst>
              <a:ext uri="{FF2B5EF4-FFF2-40B4-BE49-F238E27FC236}">
                <a16:creationId xmlns:a16="http://schemas.microsoft.com/office/drawing/2014/main" id="{CC6F5C6B-E1DC-43DA-9F98-67A513BE75ED}"/>
              </a:ext>
            </a:extLst>
          </p:cNvPr>
          <p:cNvSpPr txBox="1"/>
          <p:nvPr/>
        </p:nvSpPr>
        <p:spPr>
          <a:xfrm>
            <a:off x="5618618" y="4624754"/>
            <a:ext cx="1935731" cy="369277"/>
          </a:xfrm>
          <a:prstGeom prst="rect">
            <a:avLst/>
          </a:prstGeom>
          <a:noFill/>
        </p:spPr>
        <p:txBody>
          <a:bodyPr wrap="square" rtlCol="0">
            <a:spAutoFit/>
          </a:bodyPr>
          <a:lstStyle/>
          <a:p>
            <a:r>
              <a:rPr lang="en-US" dirty="0"/>
              <a:t>Jiannan</a:t>
            </a:r>
          </a:p>
        </p:txBody>
      </p:sp>
      <p:sp>
        <p:nvSpPr>
          <p:cNvPr id="11" name="TextBox 10">
            <a:extLst>
              <a:ext uri="{FF2B5EF4-FFF2-40B4-BE49-F238E27FC236}">
                <a16:creationId xmlns:a16="http://schemas.microsoft.com/office/drawing/2014/main" id="{5E27755D-AFFE-437B-85B2-839F41BCFF30}"/>
              </a:ext>
            </a:extLst>
          </p:cNvPr>
          <p:cNvSpPr txBox="1"/>
          <p:nvPr/>
        </p:nvSpPr>
        <p:spPr>
          <a:xfrm>
            <a:off x="9812797" y="4624753"/>
            <a:ext cx="1935731" cy="369277"/>
          </a:xfrm>
          <a:prstGeom prst="rect">
            <a:avLst/>
          </a:prstGeom>
          <a:noFill/>
        </p:spPr>
        <p:txBody>
          <a:bodyPr wrap="square" rtlCol="0">
            <a:spAutoFit/>
          </a:bodyPr>
          <a:lstStyle/>
          <a:p>
            <a:r>
              <a:rPr lang="en-US" dirty="0"/>
              <a:t>Jit Wei</a:t>
            </a:r>
          </a:p>
        </p:txBody>
      </p:sp>
    </p:spTree>
    <p:extLst>
      <p:ext uri="{BB962C8B-B14F-4D97-AF65-F5344CB8AC3E}">
        <p14:creationId xmlns:p14="http://schemas.microsoft.com/office/powerpoint/2010/main" val="1504557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3860800"/>
            <a:ext cx="5218655" cy="2997200"/>
          </a:xfrm>
          <a:prstGeom prst="rect">
            <a:avLst/>
          </a:prstGeom>
        </p:spPr>
      </p:pic>
      <p:pic>
        <p:nvPicPr>
          <p:cNvPr id="5" name="Content Placeholder 3"/>
          <p:cNvPicPr>
            <a:picLocks noChangeAspect="1"/>
          </p:cNvPicPr>
          <p:nvPr/>
        </p:nvPicPr>
        <p:blipFill>
          <a:blip r:embed="rId3"/>
          <a:stretch>
            <a:fillRect/>
          </a:stretch>
        </p:blipFill>
        <p:spPr>
          <a:xfrm>
            <a:off x="5218655" y="0"/>
            <a:ext cx="7002635" cy="4987171"/>
          </a:xfrm>
          <a:prstGeom prst="rect">
            <a:avLst/>
          </a:prstGeom>
        </p:spPr>
      </p:pic>
      <p:sp>
        <p:nvSpPr>
          <p:cNvPr id="6" name="Rounded Rectangular Callout 5"/>
          <p:cNvSpPr/>
          <p:nvPr/>
        </p:nvSpPr>
        <p:spPr>
          <a:xfrm>
            <a:off x="643467" y="1405467"/>
            <a:ext cx="4030133" cy="1930400"/>
          </a:xfrm>
          <a:prstGeom prst="wedgeRoundRectCallout">
            <a:avLst>
              <a:gd name="adj1" fmla="val -2766"/>
              <a:gd name="adj2" fmla="val 70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ular Callout 6"/>
          <p:cNvSpPr/>
          <p:nvPr/>
        </p:nvSpPr>
        <p:spPr>
          <a:xfrm>
            <a:off x="5455722" y="59571"/>
            <a:ext cx="4030133" cy="1930400"/>
          </a:xfrm>
          <a:prstGeom prst="wedgeRoundRectCallout">
            <a:avLst>
              <a:gd name="adj1" fmla="val 50175"/>
              <a:gd name="adj2" fmla="val 7478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8994" y="1770502"/>
            <a:ext cx="3640666" cy="1200329"/>
          </a:xfrm>
          <a:prstGeom prst="rect">
            <a:avLst/>
          </a:prstGeom>
          <a:noFill/>
        </p:spPr>
        <p:txBody>
          <a:bodyPr wrap="square" rtlCol="0">
            <a:spAutoFit/>
          </a:bodyPr>
          <a:lstStyle/>
          <a:p>
            <a:r>
              <a:rPr lang="en-US" sz="2400"/>
              <a:t>What is technology like in the land where Vincent come from?</a:t>
            </a:r>
          </a:p>
        </p:txBody>
      </p:sp>
      <p:sp>
        <p:nvSpPr>
          <p:cNvPr id="9" name="TextBox 8"/>
          <p:cNvSpPr txBox="1"/>
          <p:nvPr/>
        </p:nvSpPr>
        <p:spPr>
          <a:xfrm>
            <a:off x="5995300" y="5359400"/>
            <a:ext cx="5449344" cy="1200329"/>
          </a:xfrm>
          <a:prstGeom prst="rect">
            <a:avLst/>
          </a:prstGeom>
          <a:noFill/>
        </p:spPr>
        <p:txBody>
          <a:bodyPr wrap="square" rtlCol="0">
            <a:spAutoFit/>
          </a:bodyPr>
          <a:lstStyle/>
          <a:p>
            <a:r>
              <a:rPr lang="en-US" sz="2400" dirty="0"/>
              <a:t>Before using Vincent to rescue his apprentice, the monk has a few questions to ask</a:t>
            </a:r>
            <a:r>
              <a:rPr lang="mr-IN" sz="2400" dirty="0"/>
              <a:t>…</a:t>
            </a:r>
            <a:endParaRPr lang="en-US" sz="2400" dirty="0"/>
          </a:p>
        </p:txBody>
      </p:sp>
      <p:sp>
        <p:nvSpPr>
          <p:cNvPr id="10" name="TextBox 9"/>
          <p:cNvSpPr txBox="1"/>
          <p:nvPr/>
        </p:nvSpPr>
        <p:spPr>
          <a:xfrm>
            <a:off x="5650455" y="452096"/>
            <a:ext cx="3640666" cy="461665"/>
          </a:xfrm>
          <a:prstGeom prst="rect">
            <a:avLst/>
          </a:prstGeom>
          <a:noFill/>
        </p:spPr>
        <p:txBody>
          <a:bodyPr wrap="square" rtlCol="0">
            <a:spAutoFit/>
          </a:bodyPr>
          <a:lstStyle/>
          <a:p>
            <a:r>
              <a:rPr lang="en-US" sz="2400" dirty="0"/>
              <a:t>Let me tell you</a:t>
            </a:r>
            <a:r>
              <a:rPr lang="mr-IN" sz="2400" dirty="0"/>
              <a:t>…</a:t>
            </a:r>
            <a:endParaRPr lang="en-US" sz="2400" dirty="0"/>
          </a:p>
        </p:txBody>
      </p:sp>
    </p:spTree>
    <p:extLst>
      <p:ext uri="{BB962C8B-B14F-4D97-AF65-F5344CB8AC3E}">
        <p14:creationId xmlns:p14="http://schemas.microsoft.com/office/powerpoint/2010/main" val="134258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421D40-B45E-4C62-B1F7-7C278FB9987C}"/>
              </a:ext>
            </a:extLst>
          </p:cNvPr>
          <p:cNvSpPr>
            <a:spLocks noGrp="1"/>
          </p:cNvSpPr>
          <p:nvPr>
            <p:ph type="title"/>
          </p:nvPr>
        </p:nvSpPr>
        <p:spPr/>
        <p:txBody>
          <a:bodyPr/>
          <a:lstStyle/>
          <a:p>
            <a:r>
              <a:rPr lang="en-US" altLang="zh-CN" dirty="0">
                <a:latin typeface="Georgia" panose="02040502050405020303" pitchFamily="18" charset="0"/>
              </a:rPr>
              <a:t>Review of State of the Art</a:t>
            </a:r>
            <a:endParaRPr lang="zh-CN" altLang="en-US" dirty="0">
              <a:latin typeface="Georgia" panose="02040502050405020303" pitchFamily="18" charset="0"/>
            </a:endParaRPr>
          </a:p>
        </p:txBody>
      </p:sp>
      <p:pic>
        <p:nvPicPr>
          <p:cNvPr id="2054" name="Picture 6" descr="Related image">
            <a:extLst>
              <a:ext uri="{FF2B5EF4-FFF2-40B4-BE49-F238E27FC236}">
                <a16:creationId xmlns:a16="http://schemas.microsoft.com/office/drawing/2014/main" id="{97A42477-F58E-46CD-9B22-58F41B4DA3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9331" y="1825625"/>
            <a:ext cx="3453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66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3DDBC-4642-4CB7-9A9A-9E131C563A91}"/>
              </a:ext>
            </a:extLst>
          </p:cNvPr>
          <p:cNvSpPr>
            <a:spLocks noGrp="1"/>
          </p:cNvSpPr>
          <p:nvPr>
            <p:ph type="title"/>
          </p:nvPr>
        </p:nvSpPr>
        <p:spPr/>
        <p:txBody>
          <a:bodyPr/>
          <a:lstStyle/>
          <a:p>
            <a:r>
              <a:rPr lang="en-US" altLang="zh-CN" dirty="0">
                <a:effectLst>
                  <a:outerShdw blurRad="38100" dist="38100" dir="2700000" algn="tl">
                    <a:srgbClr val="000000">
                      <a:alpha val="43137"/>
                    </a:srgbClr>
                  </a:outerShdw>
                </a:effectLst>
                <a:latin typeface="Georgia" panose="02040502050405020303" pitchFamily="18" charset="0"/>
              </a:rPr>
              <a:t>EMILY</a:t>
            </a:r>
            <a:r>
              <a:rPr lang="en-US" altLang="zh-CN" dirty="0">
                <a:latin typeface="Georgia" panose="02040502050405020303" pitchFamily="18" charset="0"/>
              </a:rPr>
              <a:t> </a:t>
            </a:r>
            <a:r>
              <a:rPr lang="en-US" altLang="zh-CN" sz="3600" dirty="0">
                <a:latin typeface="Georgia" panose="02040502050405020303" pitchFamily="18" charset="0"/>
              </a:rPr>
              <a:t>is a </a:t>
            </a:r>
            <a:r>
              <a:rPr lang="en-US" altLang="zh-CN" dirty="0">
                <a:effectLst>
                  <a:outerShdw blurRad="38100" dist="38100" dir="2700000" algn="tl">
                    <a:srgbClr val="000000">
                      <a:alpha val="43137"/>
                    </a:srgbClr>
                  </a:outerShdw>
                </a:effectLst>
                <a:latin typeface="Georgia" panose="02040502050405020303" pitchFamily="18" charset="0"/>
              </a:rPr>
              <a:t>Tele-Operating</a:t>
            </a:r>
            <a:r>
              <a:rPr lang="en-US" altLang="zh-CN" dirty="0">
                <a:latin typeface="Georgia" panose="02040502050405020303" pitchFamily="18" charset="0"/>
              </a:rPr>
              <a:t> </a:t>
            </a:r>
            <a:r>
              <a:rPr lang="en-US" altLang="zh-CN" sz="3600" dirty="0">
                <a:latin typeface="Georgia" panose="02040502050405020303" pitchFamily="18" charset="0"/>
              </a:rPr>
              <a:t>rescue robot</a:t>
            </a:r>
            <a:endParaRPr lang="zh-CN" altLang="en-US" dirty="0">
              <a:latin typeface="Georgia" panose="02040502050405020303" pitchFamily="18" charset="0"/>
            </a:endParaRPr>
          </a:p>
        </p:txBody>
      </p:sp>
      <p:pic>
        <p:nvPicPr>
          <p:cNvPr id="1026" name="Picture 2" descr="emily robot australia">
            <a:extLst>
              <a:ext uri="{FF2B5EF4-FFF2-40B4-BE49-F238E27FC236}">
                <a16:creationId xmlns:a16="http://schemas.microsoft.com/office/drawing/2014/main" id="{00D7C479-DD07-404F-BBAE-3BC76E1B2E4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025"/>
          <a:stretch/>
        </p:blipFill>
        <p:spPr bwMode="auto">
          <a:xfrm>
            <a:off x="278346" y="2071396"/>
            <a:ext cx="11635218" cy="402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66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3DDBC-4642-4CB7-9A9A-9E131C563A91}"/>
              </a:ext>
            </a:extLst>
          </p:cNvPr>
          <p:cNvSpPr>
            <a:spLocks noGrp="1"/>
          </p:cNvSpPr>
          <p:nvPr>
            <p:ph type="title"/>
          </p:nvPr>
        </p:nvSpPr>
        <p:spPr/>
        <p:txBody>
          <a:bodyPr/>
          <a:lstStyle/>
          <a:p>
            <a:r>
              <a:rPr lang="en-US" altLang="zh-CN" sz="3600" dirty="0">
                <a:latin typeface="Georgia" panose="02040502050405020303" pitchFamily="18" charset="0"/>
              </a:rPr>
              <a:t>Equipped with </a:t>
            </a:r>
            <a:r>
              <a:rPr lang="en-US" altLang="zh-CN" dirty="0">
                <a:effectLst>
                  <a:outerShdw blurRad="38100" dist="38100" dir="2700000" algn="tl">
                    <a:srgbClr val="000000">
                      <a:alpha val="43137"/>
                    </a:srgbClr>
                  </a:outerShdw>
                </a:effectLst>
                <a:latin typeface="Georgia" panose="02040502050405020303" pitchFamily="18" charset="0"/>
              </a:rPr>
              <a:t>Ropes</a:t>
            </a:r>
            <a:endParaRPr lang="zh-CN" altLang="en-US" dirty="0">
              <a:effectLst>
                <a:outerShdw blurRad="38100" dist="38100" dir="2700000" algn="tl">
                  <a:srgbClr val="000000">
                    <a:alpha val="43137"/>
                  </a:srgbClr>
                </a:outerShdw>
              </a:effectLst>
              <a:latin typeface="Georgia" panose="02040502050405020303" pitchFamily="18" charset="0"/>
            </a:endParaRPr>
          </a:p>
        </p:txBody>
      </p:sp>
      <p:pic>
        <p:nvPicPr>
          <p:cNvPr id="1026" name="Picture 2" descr="emily robot australia">
            <a:extLst>
              <a:ext uri="{FF2B5EF4-FFF2-40B4-BE49-F238E27FC236}">
                <a16:creationId xmlns:a16="http://schemas.microsoft.com/office/drawing/2014/main" id="{00D7C479-DD07-404F-BBAE-3BC76E1B2E4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025"/>
          <a:stretch/>
        </p:blipFill>
        <p:spPr bwMode="auto">
          <a:xfrm>
            <a:off x="838200" y="2881470"/>
            <a:ext cx="9453438" cy="3267404"/>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下 2">
            <a:extLst>
              <a:ext uri="{FF2B5EF4-FFF2-40B4-BE49-F238E27FC236}">
                <a16:creationId xmlns:a16="http://schemas.microsoft.com/office/drawing/2014/main" id="{C8B6B025-DCB9-44FB-B367-BEB567BAB1DB}"/>
              </a:ext>
            </a:extLst>
          </p:cNvPr>
          <p:cNvSpPr/>
          <p:nvPr/>
        </p:nvSpPr>
        <p:spPr>
          <a:xfrm rot="1182909">
            <a:off x="7943163" y="2182792"/>
            <a:ext cx="410439" cy="1266193"/>
          </a:xfrm>
          <a:prstGeom prst="downArrow">
            <a:avLst>
              <a:gd name="adj1" fmla="val 47253"/>
              <a:gd name="adj2"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0960302F-343D-4151-9879-AF271967C8AC}"/>
              </a:ext>
            </a:extLst>
          </p:cNvPr>
          <p:cNvSpPr/>
          <p:nvPr/>
        </p:nvSpPr>
        <p:spPr>
          <a:xfrm rot="19937039">
            <a:off x="3608571" y="2045943"/>
            <a:ext cx="410439" cy="1266193"/>
          </a:xfrm>
          <a:prstGeom prst="downArrow">
            <a:avLst>
              <a:gd name="adj1" fmla="val 47253"/>
              <a:gd name="adj2"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4980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F1C7C6C3-B9D7-4417-B3A7-20ED973AF341}"/>
              </a:ext>
            </a:extLst>
          </p:cNvPr>
          <p:cNvPicPr>
            <a:picLocks noGrp="1" noChangeAspect="1"/>
          </p:cNvPicPr>
          <p:nvPr>
            <p:ph idx="1"/>
          </p:nvPr>
        </p:nvPicPr>
        <p:blipFill>
          <a:blip r:embed="rId2"/>
          <a:stretch>
            <a:fillRect/>
          </a:stretch>
        </p:blipFill>
        <p:spPr>
          <a:xfrm>
            <a:off x="838200" y="2082719"/>
            <a:ext cx="4200504" cy="3001380"/>
          </a:xfrm>
          <a:prstGeom prst="rect">
            <a:avLst/>
          </a:prstGeom>
        </p:spPr>
      </p:pic>
      <p:sp>
        <p:nvSpPr>
          <p:cNvPr id="2" name="标题 1">
            <a:extLst>
              <a:ext uri="{FF2B5EF4-FFF2-40B4-BE49-F238E27FC236}">
                <a16:creationId xmlns:a16="http://schemas.microsoft.com/office/drawing/2014/main" id="{12C3DDBC-4642-4CB7-9A9A-9E131C563A91}"/>
              </a:ext>
            </a:extLst>
          </p:cNvPr>
          <p:cNvSpPr>
            <a:spLocks noGrp="1"/>
          </p:cNvSpPr>
          <p:nvPr>
            <p:ph type="title"/>
          </p:nvPr>
        </p:nvSpPr>
        <p:spPr/>
        <p:txBody>
          <a:bodyPr/>
          <a:lstStyle/>
          <a:p>
            <a:r>
              <a:rPr lang="en-US" altLang="zh-CN" sz="3600" dirty="0">
                <a:latin typeface="Georgia" panose="02040502050405020303" pitchFamily="18" charset="0"/>
              </a:rPr>
              <a:t>Powered by </a:t>
            </a:r>
            <a:r>
              <a:rPr lang="en-US" altLang="zh-CN" dirty="0">
                <a:effectLst>
                  <a:outerShdw blurRad="38100" dist="38100" dir="2700000" algn="tl">
                    <a:srgbClr val="000000">
                      <a:alpha val="43137"/>
                    </a:srgbClr>
                  </a:outerShdw>
                </a:effectLst>
                <a:latin typeface="Georgia" panose="02040502050405020303" pitchFamily="18" charset="0"/>
              </a:rPr>
              <a:t>Jet Pump</a:t>
            </a:r>
            <a:endParaRPr lang="zh-CN" altLang="en-US" dirty="0">
              <a:effectLst>
                <a:outerShdw blurRad="38100" dist="38100" dir="2700000" algn="tl">
                  <a:srgbClr val="000000">
                    <a:alpha val="43137"/>
                  </a:srgbClr>
                </a:outerShdw>
              </a:effectLst>
              <a:latin typeface="Georgia" panose="02040502050405020303" pitchFamily="18" charset="0"/>
            </a:endParaRPr>
          </a:p>
        </p:txBody>
      </p:sp>
      <p:pic>
        <p:nvPicPr>
          <p:cNvPr id="10" name="图片 9">
            <a:extLst>
              <a:ext uri="{FF2B5EF4-FFF2-40B4-BE49-F238E27FC236}">
                <a16:creationId xmlns:a16="http://schemas.microsoft.com/office/drawing/2014/main" id="{1A83A78E-E3EB-473A-B03E-8D93E16339F5}"/>
              </a:ext>
            </a:extLst>
          </p:cNvPr>
          <p:cNvPicPr>
            <a:picLocks noChangeAspect="1"/>
          </p:cNvPicPr>
          <p:nvPr/>
        </p:nvPicPr>
        <p:blipFill rotWithShape="1">
          <a:blip r:embed="rId3">
            <a:extLst>
              <a:ext uri="{28A0092B-C50C-407E-A947-70E740481C1C}">
                <a14:useLocalDpi xmlns:a14="http://schemas.microsoft.com/office/drawing/2010/main" val="0"/>
              </a:ext>
            </a:extLst>
          </a:blip>
          <a:srcRect l="49217" t="17182" r="14176" b="42465"/>
          <a:stretch/>
        </p:blipFill>
        <p:spPr>
          <a:xfrm>
            <a:off x="4366132" y="4062398"/>
            <a:ext cx="1614197" cy="1782147"/>
          </a:xfrm>
          <a:prstGeom prst="rect">
            <a:avLst/>
          </a:prstGeom>
        </p:spPr>
      </p:pic>
      <p:pic>
        <p:nvPicPr>
          <p:cNvPr id="3084" name="Picture 12" descr="Image result for propeller rudder">
            <a:extLst>
              <a:ext uri="{FF2B5EF4-FFF2-40B4-BE49-F238E27FC236}">
                <a16:creationId xmlns:a16="http://schemas.microsoft.com/office/drawing/2014/main" id="{BD468FF7-A4BD-4349-816B-54AD41769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2569" y="2082719"/>
            <a:ext cx="4259619" cy="300138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B80B1539-73EC-4923-A796-097B6098FDBF}"/>
              </a:ext>
            </a:extLst>
          </p:cNvPr>
          <p:cNvPicPr>
            <a:picLocks noChangeAspect="1"/>
          </p:cNvPicPr>
          <p:nvPr/>
        </p:nvPicPr>
        <p:blipFill rotWithShape="1">
          <a:blip r:embed="rId3">
            <a:extLst>
              <a:ext uri="{28A0092B-C50C-407E-A947-70E740481C1C}">
                <a14:useLocalDpi xmlns:a14="http://schemas.microsoft.com/office/drawing/2010/main" val="0"/>
              </a:ext>
            </a:extLst>
          </a:blip>
          <a:srcRect l="13393" t="41056" r="50000" b="18591"/>
          <a:stretch/>
        </p:blipFill>
        <p:spPr>
          <a:xfrm>
            <a:off x="9725089" y="4062398"/>
            <a:ext cx="1614197" cy="1782147"/>
          </a:xfrm>
          <a:prstGeom prst="rect">
            <a:avLst/>
          </a:prstGeom>
        </p:spPr>
      </p:pic>
    </p:spTree>
    <p:extLst>
      <p:ext uri="{BB962C8B-B14F-4D97-AF65-F5344CB8AC3E}">
        <p14:creationId xmlns:p14="http://schemas.microsoft.com/office/powerpoint/2010/main" val="11210521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13D26B-588D-4166-A9EA-3D3CDA810053}"/>
              </a:ext>
            </a:extLst>
          </p:cNvPr>
          <p:cNvSpPr>
            <a:spLocks noGrp="1"/>
          </p:cNvSpPr>
          <p:nvPr>
            <p:ph type="title"/>
          </p:nvPr>
        </p:nvSpPr>
        <p:spPr>
          <a:xfrm>
            <a:off x="838200" y="365125"/>
            <a:ext cx="10515600" cy="1325563"/>
          </a:xfrm>
        </p:spPr>
        <p:txBody>
          <a:bodyPr/>
          <a:lstStyle/>
          <a:p>
            <a:r>
              <a:rPr lang="en-US" altLang="zh-CN" b="1" dirty="0">
                <a:solidFill>
                  <a:srgbClr val="C00000"/>
                </a:solidFill>
                <a:effectLst>
                  <a:outerShdw blurRad="38100" dist="38100" dir="2700000" algn="tl">
                    <a:srgbClr val="000000">
                      <a:alpha val="43137"/>
                    </a:srgbClr>
                  </a:outerShdw>
                </a:effectLst>
                <a:latin typeface="Georgia" panose="02040502050405020303" pitchFamily="18" charset="0"/>
              </a:rPr>
              <a:t>One</a:t>
            </a:r>
            <a:r>
              <a:rPr lang="en-US" altLang="zh-CN" dirty="0">
                <a:latin typeface="Georgia" panose="02040502050405020303" pitchFamily="18" charset="0"/>
              </a:rPr>
              <a:t> </a:t>
            </a:r>
            <a:r>
              <a:rPr lang="en-US" altLang="zh-CN" sz="3600" dirty="0">
                <a:latin typeface="Georgia" panose="02040502050405020303" pitchFamily="18" charset="0"/>
              </a:rPr>
              <a:t>Charge</a:t>
            </a:r>
            <a:r>
              <a:rPr lang="en-US" altLang="zh-CN" dirty="0">
                <a:latin typeface="Georgia" panose="02040502050405020303" pitchFamily="18" charset="0"/>
              </a:rPr>
              <a:t>, </a:t>
            </a:r>
            <a:r>
              <a:rPr lang="en-US" altLang="zh-CN" b="1" dirty="0">
                <a:solidFill>
                  <a:srgbClr val="C00000"/>
                </a:solidFill>
                <a:effectLst>
                  <a:outerShdw blurRad="38100" dist="38100" dir="2700000" algn="tl">
                    <a:srgbClr val="000000">
                      <a:alpha val="43137"/>
                    </a:srgbClr>
                  </a:outerShdw>
                </a:effectLst>
                <a:latin typeface="Georgia" panose="02040502050405020303" pitchFamily="18" charset="0"/>
              </a:rPr>
              <a:t>10</a:t>
            </a:r>
            <a:r>
              <a:rPr lang="en-US" altLang="zh-CN" dirty="0">
                <a:latin typeface="Georgia" panose="02040502050405020303" pitchFamily="18" charset="0"/>
              </a:rPr>
              <a:t> km </a:t>
            </a:r>
            <a:r>
              <a:rPr lang="en-US" altLang="zh-CN" sz="3600" dirty="0">
                <a:latin typeface="Georgia" panose="02040502050405020303" pitchFamily="18" charset="0"/>
              </a:rPr>
              <a:t>to go</a:t>
            </a:r>
            <a:endParaRPr lang="zh-CN" altLang="en-US" dirty="0">
              <a:latin typeface="Georgia" panose="02040502050405020303" pitchFamily="18" charset="0"/>
            </a:endParaRPr>
          </a:p>
        </p:txBody>
      </p:sp>
      <p:pic>
        <p:nvPicPr>
          <p:cNvPr id="4" name="内容占位符 3">
            <a:extLst>
              <a:ext uri="{FF2B5EF4-FFF2-40B4-BE49-F238E27FC236}">
                <a16:creationId xmlns:a16="http://schemas.microsoft.com/office/drawing/2014/main" id="{B73FECB5-525A-4C2E-A2E1-9C0B1175FDAC}"/>
              </a:ext>
            </a:extLst>
          </p:cNvPr>
          <p:cNvPicPr>
            <a:picLocks noGrp="1" noChangeAspect="1"/>
          </p:cNvPicPr>
          <p:nvPr>
            <p:ph idx="1"/>
          </p:nvPr>
        </p:nvPicPr>
        <p:blipFill>
          <a:blip r:embed="rId2"/>
          <a:stretch>
            <a:fillRect/>
          </a:stretch>
        </p:blipFill>
        <p:spPr>
          <a:xfrm>
            <a:off x="1396479" y="2460256"/>
            <a:ext cx="5984034" cy="3985966"/>
          </a:xfrm>
          <a:prstGeom prst="rect">
            <a:avLst/>
          </a:prstGeom>
        </p:spPr>
      </p:pic>
      <p:pic>
        <p:nvPicPr>
          <p:cNvPr id="6146" name="Picture 2" descr="Related image">
            <a:extLst>
              <a:ext uri="{FF2B5EF4-FFF2-40B4-BE49-F238E27FC236}">
                <a16:creationId xmlns:a16="http://schemas.microsoft.com/office/drawing/2014/main" id="{1C3F9F44-7953-4DF2-A822-B1A70BD4D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58094">
            <a:off x="2040293" y="1522965"/>
            <a:ext cx="847223" cy="8472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10 km">
            <a:extLst>
              <a:ext uri="{FF2B5EF4-FFF2-40B4-BE49-F238E27FC236}">
                <a16:creationId xmlns:a16="http://schemas.microsoft.com/office/drawing/2014/main" id="{47AA18D5-EE7E-4373-A290-411659AE3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1979" y="2460257"/>
            <a:ext cx="2665272" cy="2665272"/>
          </a:xfrm>
          <a:prstGeom prst="rect">
            <a:avLst/>
          </a:prstGeom>
          <a:noFill/>
          <a:extLst>
            <a:ext uri="{909E8E84-426E-40DD-AFC4-6F175D3DCCD1}">
              <a14:hiddenFill xmlns:a14="http://schemas.microsoft.com/office/drawing/2010/main">
                <a:solidFill>
                  <a:srgbClr val="FFFFFF"/>
                </a:solidFill>
              </a14:hiddenFill>
            </a:ext>
          </a:extLst>
        </p:spPr>
      </p:pic>
      <p:sp>
        <p:nvSpPr>
          <p:cNvPr id="5" name="等号 4">
            <a:extLst>
              <a:ext uri="{FF2B5EF4-FFF2-40B4-BE49-F238E27FC236}">
                <a16:creationId xmlns:a16="http://schemas.microsoft.com/office/drawing/2014/main" id="{1825A508-025B-43BF-B45D-41CDB7593BA7}"/>
              </a:ext>
            </a:extLst>
          </p:cNvPr>
          <p:cNvSpPr/>
          <p:nvPr/>
        </p:nvSpPr>
        <p:spPr>
          <a:xfrm>
            <a:off x="6713773" y="3429000"/>
            <a:ext cx="1333479" cy="915354"/>
          </a:xfrm>
          <a:prstGeom prst="mathEqual">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501221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146"/>
                                        </p:tgtEl>
                                      </p:cBhvr>
                                    </p:animEffect>
                                    <p:animScale>
                                      <p:cBhvr>
                                        <p:cTn id="7" dur="250" autoRev="1" fill="hold"/>
                                        <p:tgtEl>
                                          <p:spTgt spid="6146"/>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6146"/>
                                        </p:tgtEl>
                                      </p:cBhvr>
                                    </p:animEffect>
                                    <p:animScale>
                                      <p:cBhvr>
                                        <p:cTn id="11" dur="250" autoRev="1" fill="hold"/>
                                        <p:tgtEl>
                                          <p:spTgt spid="6146"/>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6146"/>
                                        </p:tgtEl>
                                      </p:cBhvr>
                                    </p:animEffect>
                                    <p:animScale>
                                      <p:cBhvr>
                                        <p:cTn id="15" dur="250" autoRev="1" fill="hold"/>
                                        <p:tgtEl>
                                          <p:spTgt spid="6146"/>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48"/>
                                        </p:tgtEl>
                                        <p:attrNameLst>
                                          <p:attrName>style.visibility</p:attrName>
                                        </p:attrNameLst>
                                      </p:cBhvr>
                                      <p:to>
                                        <p:strVal val="visible"/>
                                      </p:to>
                                    </p:set>
                                    <p:animEffect transition="in" filter="fade">
                                      <p:cBhvr>
                                        <p:cTn id="20" dur="500"/>
                                        <p:tgtEl>
                                          <p:spTgt spid="61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onar EMILY website picture v2.jpg">
            <a:extLst>
              <a:ext uri="{FF2B5EF4-FFF2-40B4-BE49-F238E27FC236}">
                <a16:creationId xmlns:a16="http://schemas.microsoft.com/office/drawing/2014/main" id="{B2B905B2-E105-4BA8-922E-030A55BAD0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07252" y="439494"/>
            <a:ext cx="6117678" cy="597901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E3D14F5-C4B3-4D41-AB58-DEA3979D4132}"/>
              </a:ext>
            </a:extLst>
          </p:cNvPr>
          <p:cNvSpPr>
            <a:spLocks noGrp="1"/>
          </p:cNvSpPr>
          <p:nvPr>
            <p:ph type="title"/>
          </p:nvPr>
        </p:nvSpPr>
        <p:spPr/>
        <p:txBody>
          <a:bodyPr/>
          <a:lstStyle/>
          <a:p>
            <a:r>
              <a:rPr lang="en-US" altLang="zh-CN" dirty="0">
                <a:latin typeface="Georgia" panose="02040502050405020303" pitchFamily="18" charset="0"/>
              </a:rPr>
              <a:t>Sonar EMILY </a:t>
            </a:r>
            <a:r>
              <a:rPr lang="en-US" altLang="zh-CN" sz="3600" dirty="0">
                <a:latin typeface="Georgia" panose="02040502050405020303" pitchFamily="18" charset="0"/>
              </a:rPr>
              <a:t>can avoid collision</a:t>
            </a:r>
            <a:endParaRPr lang="zh-CN" altLang="en-US" dirty="0">
              <a:latin typeface="Georgia" panose="02040502050405020303" pitchFamily="18" charset="0"/>
            </a:endParaRPr>
          </a:p>
        </p:txBody>
      </p:sp>
      <p:sp>
        <p:nvSpPr>
          <p:cNvPr id="5" name="箭头: 下 4">
            <a:extLst>
              <a:ext uri="{FF2B5EF4-FFF2-40B4-BE49-F238E27FC236}">
                <a16:creationId xmlns:a16="http://schemas.microsoft.com/office/drawing/2014/main" id="{F3699AFC-C55D-4554-9D82-D5D2D943ADAE}"/>
              </a:ext>
            </a:extLst>
          </p:cNvPr>
          <p:cNvSpPr/>
          <p:nvPr/>
        </p:nvSpPr>
        <p:spPr>
          <a:xfrm rot="17032446">
            <a:off x="3482266" y="4528318"/>
            <a:ext cx="788311" cy="2431918"/>
          </a:xfrm>
          <a:prstGeom prst="downArrow">
            <a:avLst>
              <a:gd name="adj1" fmla="val 47253"/>
              <a:gd name="adj2"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99812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DEEA3-7744-47BE-81D0-D69EB5DCA52E}"/>
              </a:ext>
            </a:extLst>
          </p:cNvPr>
          <p:cNvSpPr>
            <a:spLocks noGrp="1"/>
          </p:cNvSpPr>
          <p:nvPr>
            <p:ph type="title"/>
          </p:nvPr>
        </p:nvSpPr>
        <p:spPr/>
        <p:txBody>
          <a:bodyPr/>
          <a:lstStyle/>
          <a:p>
            <a:r>
              <a:rPr lang="en-US" altLang="zh-CN" dirty="0">
                <a:latin typeface="Georgia" panose="02040502050405020303" pitchFamily="18" charset="0"/>
              </a:rPr>
              <a:t>Swift Water Rescue</a:t>
            </a:r>
            <a:endParaRPr lang="zh-CN" altLang="en-US" dirty="0">
              <a:latin typeface="Georgia" panose="02040502050405020303" pitchFamily="18" charset="0"/>
            </a:endParaRPr>
          </a:p>
        </p:txBody>
      </p:sp>
      <p:pic>
        <p:nvPicPr>
          <p:cNvPr id="5122" name="Picture 2" descr="EMILY Swift Water Rescue">
            <a:extLst>
              <a:ext uri="{FF2B5EF4-FFF2-40B4-BE49-F238E27FC236}">
                <a16:creationId xmlns:a16="http://schemas.microsoft.com/office/drawing/2014/main" id="{C8D95B2B-23F9-444A-91F6-1B648E757B3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7794"/>
          <a:stretch/>
        </p:blipFill>
        <p:spPr bwMode="auto">
          <a:xfrm>
            <a:off x="2345107" y="1690688"/>
            <a:ext cx="7502411" cy="4946976"/>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下 7">
            <a:extLst>
              <a:ext uri="{FF2B5EF4-FFF2-40B4-BE49-F238E27FC236}">
                <a16:creationId xmlns:a16="http://schemas.microsoft.com/office/drawing/2014/main" id="{B0EA09C8-0101-44B2-A259-5F337BA94648}"/>
              </a:ext>
            </a:extLst>
          </p:cNvPr>
          <p:cNvSpPr/>
          <p:nvPr/>
        </p:nvSpPr>
        <p:spPr>
          <a:xfrm rot="16953313">
            <a:off x="3308196" y="2522901"/>
            <a:ext cx="217605" cy="2149122"/>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45BBC0BE-C84D-4924-BE4F-99D7A97028D5}"/>
              </a:ext>
            </a:extLst>
          </p:cNvPr>
          <p:cNvSpPr/>
          <p:nvPr/>
        </p:nvSpPr>
        <p:spPr>
          <a:xfrm rot="7322800">
            <a:off x="7268635" y="3620096"/>
            <a:ext cx="217605" cy="2149122"/>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994874E0-2426-48D8-8239-EE5AAD052A9A}"/>
              </a:ext>
            </a:extLst>
          </p:cNvPr>
          <p:cNvSpPr/>
          <p:nvPr/>
        </p:nvSpPr>
        <p:spPr>
          <a:xfrm rot="6325132">
            <a:off x="7777040" y="2308447"/>
            <a:ext cx="217605" cy="2149122"/>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C163374C-E19A-42BC-AC9B-BB2100845527}"/>
              </a:ext>
            </a:extLst>
          </p:cNvPr>
          <p:cNvSpPr/>
          <p:nvPr/>
        </p:nvSpPr>
        <p:spPr>
          <a:xfrm rot="5400000">
            <a:off x="9000056" y="1107143"/>
            <a:ext cx="217605" cy="2149122"/>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A1BEFA6-BA77-4A03-870B-89E56E09F392}"/>
              </a:ext>
            </a:extLst>
          </p:cNvPr>
          <p:cNvSpPr txBox="1"/>
          <p:nvPr/>
        </p:nvSpPr>
        <p:spPr>
          <a:xfrm>
            <a:off x="8978491" y="3500739"/>
            <a:ext cx="1013419" cy="369332"/>
          </a:xfrm>
          <a:prstGeom prst="rect">
            <a:avLst/>
          </a:prstGeom>
          <a:noFill/>
        </p:spPr>
        <p:txBody>
          <a:bodyPr wrap="none" rtlCol="0">
            <a:spAutoFit/>
          </a:bodyPr>
          <a:lstStyle/>
          <a:p>
            <a:r>
              <a:rPr lang="en-US" altLang="zh-CN" dirty="0">
                <a:latin typeface="Verdana" panose="020B0604030504040204" pitchFamily="34" charset="0"/>
                <a:ea typeface="Verdana" panose="020B0604030504040204" pitchFamily="34" charset="0"/>
                <a:cs typeface="Verdana" panose="020B0604030504040204" pitchFamily="34" charset="0"/>
              </a:rPr>
              <a:t>Helmet</a:t>
            </a:r>
            <a:endParaRPr lang="zh-CN" altLang="en-US" dirty="0">
              <a:latin typeface="Verdana" panose="020B0604030504040204" pitchFamily="34" charset="0"/>
              <a:cs typeface="Verdana" panose="020B0604030504040204" pitchFamily="34" charset="0"/>
            </a:endParaRPr>
          </a:p>
        </p:txBody>
      </p:sp>
      <p:sp>
        <p:nvSpPr>
          <p:cNvPr id="13" name="文本框 12">
            <a:extLst>
              <a:ext uri="{FF2B5EF4-FFF2-40B4-BE49-F238E27FC236}">
                <a16:creationId xmlns:a16="http://schemas.microsoft.com/office/drawing/2014/main" id="{99222D21-681F-4CB3-A05D-1F42ECBDBCDB}"/>
              </a:ext>
            </a:extLst>
          </p:cNvPr>
          <p:cNvSpPr txBox="1"/>
          <p:nvPr/>
        </p:nvSpPr>
        <p:spPr>
          <a:xfrm>
            <a:off x="8344534" y="5109578"/>
            <a:ext cx="1403910" cy="369332"/>
          </a:xfrm>
          <a:prstGeom prst="rect">
            <a:avLst/>
          </a:prstGeom>
          <a:noFill/>
        </p:spPr>
        <p:txBody>
          <a:bodyPr wrap="none" rtlCol="0">
            <a:spAutoFit/>
          </a:bodyPr>
          <a:lstStyle/>
          <a:p>
            <a:r>
              <a:rPr lang="en-US" altLang="zh-CN" dirty="0">
                <a:latin typeface="Verdana" panose="020B0604030504040204" pitchFamily="34" charset="0"/>
                <a:ea typeface="Verdana" panose="020B0604030504040204" pitchFamily="34" charset="0"/>
                <a:cs typeface="Verdana" panose="020B0604030504040204" pitchFamily="34" charset="0"/>
              </a:rPr>
              <a:t>Life Jacket</a:t>
            </a:r>
            <a:endParaRPr lang="zh-CN" altLang="en-US" dirty="0">
              <a:latin typeface="Verdana" panose="020B0604030504040204" pitchFamily="34" charset="0"/>
              <a:cs typeface="Verdana" panose="020B0604030504040204" pitchFamily="34" charset="0"/>
            </a:endParaRPr>
          </a:p>
        </p:txBody>
      </p:sp>
      <p:sp>
        <p:nvSpPr>
          <p:cNvPr id="14" name="文本框 13">
            <a:extLst>
              <a:ext uri="{FF2B5EF4-FFF2-40B4-BE49-F238E27FC236}">
                <a16:creationId xmlns:a16="http://schemas.microsoft.com/office/drawing/2014/main" id="{D2585CCD-51C1-4481-97EC-6EF74D4227F4}"/>
              </a:ext>
            </a:extLst>
          </p:cNvPr>
          <p:cNvSpPr txBox="1"/>
          <p:nvPr/>
        </p:nvSpPr>
        <p:spPr>
          <a:xfrm>
            <a:off x="10254343" y="1997038"/>
            <a:ext cx="1078309" cy="369332"/>
          </a:xfrm>
          <a:prstGeom prst="rect">
            <a:avLst/>
          </a:prstGeom>
          <a:noFill/>
        </p:spPr>
        <p:txBody>
          <a:bodyPr wrap="none" rtlCol="0">
            <a:spAutoFit/>
          </a:bodyPr>
          <a:lstStyle/>
          <a:p>
            <a:r>
              <a:rPr lang="en-US" altLang="zh-CN" dirty="0">
                <a:latin typeface="Verdana" panose="020B0604030504040204" pitchFamily="34" charset="0"/>
                <a:ea typeface="Verdana" panose="020B0604030504040204" pitchFamily="34" charset="0"/>
                <a:cs typeface="Verdana" panose="020B0604030504040204" pitchFamily="34" charset="0"/>
              </a:rPr>
              <a:t>Camera</a:t>
            </a:r>
            <a:endParaRPr lang="zh-CN" altLang="en-US" dirty="0">
              <a:latin typeface="Verdana" panose="020B0604030504040204" pitchFamily="34" charset="0"/>
              <a:cs typeface="Verdana" panose="020B0604030504040204" pitchFamily="34" charset="0"/>
            </a:endParaRPr>
          </a:p>
        </p:txBody>
      </p:sp>
      <p:sp>
        <p:nvSpPr>
          <p:cNvPr id="15" name="文本框 14">
            <a:extLst>
              <a:ext uri="{FF2B5EF4-FFF2-40B4-BE49-F238E27FC236}">
                <a16:creationId xmlns:a16="http://schemas.microsoft.com/office/drawing/2014/main" id="{375D8D86-77EE-42AD-B7DA-EB4F6ACD212D}"/>
              </a:ext>
            </a:extLst>
          </p:cNvPr>
          <p:cNvSpPr txBox="1"/>
          <p:nvPr/>
        </p:nvSpPr>
        <p:spPr>
          <a:xfrm>
            <a:off x="972959" y="3131407"/>
            <a:ext cx="1371209" cy="369332"/>
          </a:xfrm>
          <a:prstGeom prst="rect">
            <a:avLst/>
          </a:prstGeom>
          <a:noFill/>
        </p:spPr>
        <p:txBody>
          <a:bodyPr wrap="none" rtlCol="0">
            <a:spAutoFit/>
          </a:bodyPr>
          <a:lstStyle/>
          <a:p>
            <a:r>
              <a:rPr lang="en-US" altLang="zh-CN" dirty="0">
                <a:latin typeface="Verdana" panose="020B0604030504040204" pitchFamily="34" charset="0"/>
                <a:ea typeface="Verdana" panose="020B0604030504040204" pitchFamily="34" charset="0"/>
                <a:cs typeface="Verdana" panose="020B0604030504040204" pitchFamily="34" charset="0"/>
              </a:rPr>
              <a:t>VHF Radio</a:t>
            </a:r>
            <a:endParaRPr lang="zh-CN" altLang="en-US" dirty="0">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775952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4"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39B3D-3C72-43C6-A829-8BF8175A3FDB}"/>
              </a:ext>
            </a:extLst>
          </p:cNvPr>
          <p:cNvSpPr>
            <a:spLocks noGrp="1"/>
          </p:cNvSpPr>
          <p:nvPr>
            <p:ph type="title"/>
          </p:nvPr>
        </p:nvSpPr>
        <p:spPr/>
        <p:txBody>
          <a:bodyPr>
            <a:normAutofit/>
          </a:bodyPr>
          <a:lstStyle/>
          <a:p>
            <a:r>
              <a:rPr lang="en-US" altLang="zh-CN" sz="3600" dirty="0">
                <a:latin typeface="Georgia" panose="02040502050405020303" pitchFamily="18" charset="0"/>
              </a:rPr>
              <a:t>Better than human lifeguard</a:t>
            </a:r>
            <a:endParaRPr lang="zh-CN" altLang="en-US" sz="3600" dirty="0">
              <a:latin typeface="Georgia" panose="02040502050405020303" pitchFamily="18" charset="0"/>
            </a:endParaRPr>
          </a:p>
        </p:txBody>
      </p:sp>
      <p:pic>
        <p:nvPicPr>
          <p:cNvPr id="8196" name="Picture 4" descr=" EMILY Boat&amp;nbsp; ">
            <a:extLst>
              <a:ext uri="{FF2B5EF4-FFF2-40B4-BE49-F238E27FC236}">
                <a16:creationId xmlns:a16="http://schemas.microsoft.com/office/drawing/2014/main" id="{B18B14E3-877A-4AFF-ADCA-D12CD98B6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84" b="8963"/>
          <a:stretch/>
        </p:blipFill>
        <p:spPr bwMode="auto">
          <a:xfrm>
            <a:off x="1866856" y="1537846"/>
            <a:ext cx="3642562" cy="27192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85DA61C-E8CA-4AE6-BB32-5EE3A62AF657}"/>
              </a:ext>
            </a:extLst>
          </p:cNvPr>
          <p:cNvSpPr/>
          <p:nvPr/>
        </p:nvSpPr>
        <p:spPr>
          <a:xfrm>
            <a:off x="5895590" y="2444819"/>
            <a:ext cx="1041917" cy="923330"/>
          </a:xfrm>
          <a:prstGeom prst="rect">
            <a:avLst/>
          </a:prstGeom>
        </p:spPr>
        <p:txBody>
          <a:bodyPr wrap="square">
            <a:spAutoFit/>
          </a:bodyPr>
          <a:lstStyle/>
          <a:p>
            <a:r>
              <a:rPr lang="zh-CN" altLang="en-US" sz="5400" b="1" i="1" dirty="0">
                <a:solidFill>
                  <a:srgbClr val="FFFF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VS</a:t>
            </a:r>
          </a:p>
        </p:txBody>
      </p:sp>
      <p:pic>
        <p:nvPicPr>
          <p:cNvPr id="8198" name="Picture 6" descr="Related image">
            <a:extLst>
              <a:ext uri="{FF2B5EF4-FFF2-40B4-BE49-F238E27FC236}">
                <a16:creationId xmlns:a16="http://schemas.microsoft.com/office/drawing/2014/main" id="{EC4EB1D4-BC2A-4839-AFE1-6E21CA35C7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23679" y="1737240"/>
            <a:ext cx="3867500" cy="23205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664FDA69-8AE5-48B9-A929-D89269C78727}"/>
              </a:ext>
            </a:extLst>
          </p:cNvPr>
          <p:cNvGrpSpPr/>
          <p:nvPr/>
        </p:nvGrpSpPr>
        <p:grpSpPr>
          <a:xfrm>
            <a:off x="4595267" y="4321674"/>
            <a:ext cx="3642562" cy="2320500"/>
            <a:chOff x="4595267" y="4321674"/>
            <a:chExt cx="3642562" cy="2320500"/>
          </a:xfrm>
        </p:grpSpPr>
        <p:pic>
          <p:nvPicPr>
            <p:cNvPr id="7" name="Picture 10" descr="Image result for straight">
              <a:extLst>
                <a:ext uri="{FF2B5EF4-FFF2-40B4-BE49-F238E27FC236}">
                  <a16:creationId xmlns:a16="http://schemas.microsoft.com/office/drawing/2014/main" id="{8DA5359F-7A38-4A47-A1B5-37FAB7C23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267" y="4321674"/>
              <a:ext cx="3642562" cy="23205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箭头连接符 8">
              <a:extLst>
                <a:ext uri="{FF2B5EF4-FFF2-40B4-BE49-F238E27FC236}">
                  <a16:creationId xmlns:a16="http://schemas.microsoft.com/office/drawing/2014/main" id="{7D58D2D7-3AA8-405F-8F54-564F71DE5A56}"/>
                </a:ext>
              </a:extLst>
            </p:cNvPr>
            <p:cNvCxnSpPr>
              <a:cxnSpLocks/>
            </p:cNvCxnSpPr>
            <p:nvPr/>
          </p:nvCxnSpPr>
          <p:spPr>
            <a:xfrm>
              <a:off x="6703695" y="5438775"/>
              <a:ext cx="120042" cy="43149"/>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31D7013-2A8B-4990-871D-DB8BE992CB83}"/>
                </a:ext>
              </a:extLst>
            </p:cNvPr>
            <p:cNvCxnSpPr>
              <a:cxnSpLocks/>
            </p:cNvCxnSpPr>
            <p:nvPr/>
          </p:nvCxnSpPr>
          <p:spPr>
            <a:xfrm flipV="1">
              <a:off x="7888407" y="4479001"/>
              <a:ext cx="199655" cy="53319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65241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Once upon a time</a:t>
            </a:r>
            <a:r>
              <a:rPr lang="mr-IN" dirty="0"/>
              <a:t>…</a:t>
            </a:r>
            <a:endParaRPr lang="en-US" dirty="0"/>
          </a:p>
        </p:txBody>
      </p:sp>
      <p:pic>
        <p:nvPicPr>
          <p:cNvPr id="4" name="Content Placeholder 3"/>
          <p:cNvPicPr>
            <a:picLocks noGrp="1" noChangeAspect="1"/>
          </p:cNvPicPr>
          <p:nvPr>
            <p:ph idx="1"/>
          </p:nvPr>
        </p:nvPicPr>
        <p:blipFill>
          <a:blip r:embed="rId2"/>
          <a:stretch>
            <a:fillRect/>
          </a:stretch>
        </p:blipFill>
        <p:spPr>
          <a:xfrm>
            <a:off x="2498273" y="1425524"/>
            <a:ext cx="7195454" cy="4999252"/>
          </a:xfrm>
          <a:prstGeom prst="rect">
            <a:avLst/>
          </a:prstGeom>
        </p:spPr>
      </p:pic>
    </p:spTree>
    <p:extLst>
      <p:ext uri="{BB962C8B-B14F-4D97-AF65-F5344CB8AC3E}">
        <p14:creationId xmlns:p14="http://schemas.microsoft.com/office/powerpoint/2010/main" val="9888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21630-012B-40BD-A7EB-61AF6A2C4D47}"/>
              </a:ext>
            </a:extLst>
          </p:cNvPr>
          <p:cNvSpPr>
            <a:spLocks noGrp="1"/>
          </p:cNvSpPr>
          <p:nvPr>
            <p:ph type="title"/>
          </p:nvPr>
        </p:nvSpPr>
        <p:spPr/>
        <p:txBody>
          <a:bodyPr>
            <a:normAutofit/>
          </a:bodyPr>
          <a:lstStyle/>
          <a:p>
            <a:r>
              <a:rPr lang="en-US" altLang="zh-CN" sz="3600" dirty="0">
                <a:latin typeface="Georgia" panose="02040502050405020303" pitchFamily="18" charset="0"/>
              </a:rPr>
              <a:t>Unable to save unconscious swimmers</a:t>
            </a:r>
            <a:endParaRPr lang="zh-CN" altLang="en-US" sz="3600" dirty="0">
              <a:latin typeface="Georgia" panose="02040502050405020303" pitchFamily="18" charset="0"/>
            </a:endParaRPr>
          </a:p>
        </p:txBody>
      </p:sp>
      <p:pic>
        <p:nvPicPr>
          <p:cNvPr id="9218" name="Picture 2" descr="Image result for EMILY Is A Robotic Lifeguard That Jumps From The Helicopter To Save Refugees In Peril On The Sea">
            <a:extLst>
              <a:ext uri="{FF2B5EF4-FFF2-40B4-BE49-F238E27FC236}">
                <a16:creationId xmlns:a16="http://schemas.microsoft.com/office/drawing/2014/main" id="{1421BAC9-1377-4026-825E-A40B61482D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78045" y="1690688"/>
            <a:ext cx="5795450"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下 7">
            <a:extLst>
              <a:ext uri="{FF2B5EF4-FFF2-40B4-BE49-F238E27FC236}">
                <a16:creationId xmlns:a16="http://schemas.microsoft.com/office/drawing/2014/main" id="{A8A34CE0-EB83-4E54-81B2-E08F905CA699}"/>
              </a:ext>
            </a:extLst>
          </p:cNvPr>
          <p:cNvSpPr/>
          <p:nvPr/>
        </p:nvSpPr>
        <p:spPr>
          <a:xfrm rot="17032446">
            <a:off x="4513035" y="2176651"/>
            <a:ext cx="536969" cy="2689603"/>
          </a:xfrm>
          <a:prstGeom prst="downArrow">
            <a:avLst>
              <a:gd name="adj1" fmla="val 47253"/>
              <a:gd name="adj2"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04270F8-422F-48B5-A707-00EA868FBE2B}"/>
              </a:ext>
            </a:extLst>
          </p:cNvPr>
          <p:cNvSpPr/>
          <p:nvPr/>
        </p:nvSpPr>
        <p:spPr>
          <a:xfrm>
            <a:off x="1375117" y="2938332"/>
            <a:ext cx="2036455" cy="400110"/>
          </a:xfrm>
          <a:prstGeom prst="rect">
            <a:avLst/>
          </a:prstGeom>
        </p:spPr>
        <p:txBody>
          <a:bodyPr wrap="none">
            <a:spAutoFit/>
          </a:bodyPr>
          <a:lstStyle/>
          <a:p>
            <a:r>
              <a:rPr lang="en-US" altLang="zh-CN" sz="2000" dirty="0">
                <a:latin typeface="Verdana" panose="020B0604030504040204" pitchFamily="34" charset="0"/>
                <a:ea typeface="Verdana" panose="020B0604030504040204" pitchFamily="34" charset="0"/>
                <a:cs typeface="Verdana" panose="020B0604030504040204" pitchFamily="34" charset="0"/>
              </a:rPr>
              <a:t>G</a:t>
            </a:r>
            <a:r>
              <a:rPr lang="zh-CN" altLang="en-US" sz="2000" dirty="0">
                <a:latin typeface="Verdana" panose="020B0604030504040204" pitchFamily="34" charset="0"/>
                <a:cs typeface="Verdana" panose="020B0604030504040204" pitchFamily="34" charset="0"/>
              </a:rPr>
              <a:t>rab and </a:t>
            </a:r>
            <a:r>
              <a:rPr lang="en-US" altLang="zh-CN" sz="2000" dirty="0">
                <a:latin typeface="Verdana" panose="020B0604030504040204" pitchFamily="34" charset="0"/>
                <a:ea typeface="Verdana" panose="020B0604030504040204" pitchFamily="34" charset="0"/>
                <a:cs typeface="Verdana" panose="020B0604030504040204" pitchFamily="34" charset="0"/>
              </a:rPr>
              <a:t>H</a:t>
            </a:r>
            <a:r>
              <a:rPr lang="zh-CN" altLang="en-US" sz="2000" dirty="0">
                <a:latin typeface="Verdana" panose="020B0604030504040204" pitchFamily="34" charset="0"/>
                <a:cs typeface="Verdana" panose="020B0604030504040204" pitchFamily="34" charset="0"/>
              </a:rPr>
              <a:t>old</a:t>
            </a:r>
          </a:p>
        </p:txBody>
      </p:sp>
    </p:spTree>
    <p:extLst>
      <p:ext uri="{BB962C8B-B14F-4D97-AF65-F5344CB8AC3E}">
        <p14:creationId xmlns:p14="http://schemas.microsoft.com/office/powerpoint/2010/main" val="5608416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3860800"/>
            <a:ext cx="5218655" cy="2997200"/>
          </a:xfrm>
          <a:prstGeom prst="rect">
            <a:avLst/>
          </a:prstGeom>
        </p:spPr>
      </p:pic>
      <p:pic>
        <p:nvPicPr>
          <p:cNvPr id="5" name="Content Placeholder 3"/>
          <p:cNvPicPr>
            <a:picLocks noChangeAspect="1"/>
          </p:cNvPicPr>
          <p:nvPr/>
        </p:nvPicPr>
        <p:blipFill>
          <a:blip r:embed="rId3"/>
          <a:stretch>
            <a:fillRect/>
          </a:stretch>
        </p:blipFill>
        <p:spPr>
          <a:xfrm>
            <a:off x="5218655" y="0"/>
            <a:ext cx="7002635" cy="4987171"/>
          </a:xfrm>
          <a:prstGeom prst="rect">
            <a:avLst/>
          </a:prstGeom>
        </p:spPr>
      </p:pic>
      <p:sp>
        <p:nvSpPr>
          <p:cNvPr id="6" name="Rounded Rectangular Callout 5"/>
          <p:cNvSpPr/>
          <p:nvPr/>
        </p:nvSpPr>
        <p:spPr>
          <a:xfrm>
            <a:off x="643467" y="1405467"/>
            <a:ext cx="4030133" cy="1930400"/>
          </a:xfrm>
          <a:prstGeom prst="wedgeRoundRectCallout">
            <a:avLst>
              <a:gd name="adj1" fmla="val -2766"/>
              <a:gd name="adj2" fmla="val 70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ular Callout 6"/>
          <p:cNvSpPr/>
          <p:nvPr/>
        </p:nvSpPr>
        <p:spPr>
          <a:xfrm>
            <a:off x="5455722" y="59571"/>
            <a:ext cx="4030133" cy="1930400"/>
          </a:xfrm>
          <a:prstGeom prst="wedgeRoundRectCallout">
            <a:avLst>
              <a:gd name="adj1" fmla="val 50175"/>
              <a:gd name="adj2" fmla="val 7478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8994" y="1770502"/>
            <a:ext cx="3640666" cy="461665"/>
          </a:xfrm>
          <a:prstGeom prst="rect">
            <a:avLst/>
          </a:prstGeom>
          <a:noFill/>
        </p:spPr>
        <p:txBody>
          <a:bodyPr wrap="square" rtlCol="0">
            <a:spAutoFit/>
          </a:bodyPr>
          <a:lstStyle/>
          <a:p>
            <a:r>
              <a:rPr lang="en-US" sz="2400" dirty="0"/>
              <a:t>How is Vincent made?</a:t>
            </a:r>
          </a:p>
        </p:txBody>
      </p:sp>
      <p:sp>
        <p:nvSpPr>
          <p:cNvPr id="9" name="TextBox 8"/>
          <p:cNvSpPr txBox="1"/>
          <p:nvPr/>
        </p:nvSpPr>
        <p:spPr>
          <a:xfrm>
            <a:off x="5995300" y="5359400"/>
            <a:ext cx="5449344" cy="1200329"/>
          </a:xfrm>
          <a:prstGeom prst="rect">
            <a:avLst/>
          </a:prstGeom>
          <a:noFill/>
        </p:spPr>
        <p:txBody>
          <a:bodyPr wrap="square" rtlCol="0">
            <a:spAutoFit/>
          </a:bodyPr>
          <a:lstStyle/>
          <a:p>
            <a:r>
              <a:rPr lang="en-US" sz="2400" dirty="0"/>
              <a:t>Before using Vincent to rescue his apprentice, the monk has a few questions to ask</a:t>
            </a:r>
            <a:r>
              <a:rPr lang="mr-IN" sz="2400" dirty="0"/>
              <a:t>…</a:t>
            </a:r>
            <a:endParaRPr lang="en-US" sz="2400" dirty="0"/>
          </a:p>
        </p:txBody>
      </p:sp>
      <p:sp>
        <p:nvSpPr>
          <p:cNvPr id="10" name="TextBox 9"/>
          <p:cNvSpPr txBox="1"/>
          <p:nvPr/>
        </p:nvSpPr>
        <p:spPr>
          <a:xfrm>
            <a:off x="5650455" y="452096"/>
            <a:ext cx="3640666" cy="830997"/>
          </a:xfrm>
          <a:prstGeom prst="rect">
            <a:avLst/>
          </a:prstGeom>
          <a:noFill/>
        </p:spPr>
        <p:txBody>
          <a:bodyPr wrap="square" rtlCol="0">
            <a:spAutoFit/>
          </a:bodyPr>
          <a:lstStyle/>
          <a:p>
            <a:r>
              <a:rPr lang="en-US" sz="2400" dirty="0"/>
              <a:t>Let me tell you about the system architecture</a:t>
            </a:r>
            <a:r>
              <a:rPr lang="mr-IN" sz="2400" dirty="0"/>
              <a:t>…</a:t>
            </a:r>
            <a:endParaRPr lang="en-US" sz="2400" dirty="0"/>
          </a:p>
        </p:txBody>
      </p:sp>
    </p:spTree>
    <p:extLst>
      <p:ext uri="{BB962C8B-B14F-4D97-AF65-F5344CB8AC3E}">
        <p14:creationId xmlns:p14="http://schemas.microsoft.com/office/powerpoint/2010/main" val="78894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62BA5D-3F7E-463D-9DE6-1865AEA66C8E}"/>
              </a:ext>
            </a:extLst>
          </p:cNvPr>
          <p:cNvSpPr txBox="1"/>
          <p:nvPr/>
        </p:nvSpPr>
        <p:spPr>
          <a:xfrm>
            <a:off x="3982916" y="522534"/>
            <a:ext cx="4651131" cy="523220"/>
          </a:xfrm>
          <a:prstGeom prst="rect">
            <a:avLst/>
          </a:prstGeom>
          <a:noFill/>
        </p:spPr>
        <p:txBody>
          <a:bodyPr wrap="square" rtlCol="0">
            <a:spAutoFit/>
          </a:bodyPr>
          <a:lstStyle/>
          <a:p>
            <a:r>
              <a:rPr lang="en-US" altLang="zh-CN" sz="2800" dirty="0"/>
              <a:t>OUR SYSTEM ARCHITECTURE</a:t>
            </a:r>
            <a:endParaRPr lang="en-US" sz="2800" dirty="0"/>
          </a:p>
        </p:txBody>
      </p:sp>
      <p:pic>
        <p:nvPicPr>
          <p:cNvPr id="4" name="Picture 3" descr="A person wearing a uniform&#10;&#10;Description generated with very high confidence">
            <a:extLst>
              <a:ext uri="{FF2B5EF4-FFF2-40B4-BE49-F238E27FC236}">
                <a16:creationId xmlns:a16="http://schemas.microsoft.com/office/drawing/2014/main" id="{ECF37C67-E2FC-4A93-AF81-C2BB48846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5593" y="1095878"/>
            <a:ext cx="3632781" cy="5239588"/>
          </a:xfrm>
          <a:prstGeom prst="rect">
            <a:avLst/>
          </a:prstGeom>
        </p:spPr>
      </p:pic>
      <p:sp>
        <p:nvSpPr>
          <p:cNvPr id="5" name="Arrow: Right 4">
            <a:extLst>
              <a:ext uri="{FF2B5EF4-FFF2-40B4-BE49-F238E27FC236}">
                <a16:creationId xmlns:a16="http://schemas.microsoft.com/office/drawing/2014/main" id="{3CCB66D3-DA23-4F40-AB42-E0AD1CAFF508}"/>
              </a:ext>
            </a:extLst>
          </p:cNvPr>
          <p:cNvSpPr/>
          <p:nvPr/>
        </p:nvSpPr>
        <p:spPr>
          <a:xfrm>
            <a:off x="7553526" y="3192452"/>
            <a:ext cx="1527243" cy="523220"/>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descr="A close up of a map&#10;&#10;Description generated with high confidence">
            <a:extLst>
              <a:ext uri="{FF2B5EF4-FFF2-40B4-BE49-F238E27FC236}">
                <a16:creationId xmlns:a16="http://schemas.microsoft.com/office/drawing/2014/main" id="{EC28A267-5508-4AC4-AC5C-8F980D579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696" y="1431981"/>
            <a:ext cx="6230439" cy="4567382"/>
          </a:xfrm>
          <a:prstGeom prst="rect">
            <a:avLst/>
          </a:prstGeom>
        </p:spPr>
      </p:pic>
    </p:spTree>
    <p:extLst>
      <p:ext uri="{BB962C8B-B14F-4D97-AF65-F5344CB8AC3E}">
        <p14:creationId xmlns:p14="http://schemas.microsoft.com/office/powerpoint/2010/main" val="178508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FD0766-6FC3-45A1-9412-93C940532A47}"/>
              </a:ext>
            </a:extLst>
          </p:cNvPr>
          <p:cNvGrpSpPr/>
          <p:nvPr/>
        </p:nvGrpSpPr>
        <p:grpSpPr>
          <a:xfrm>
            <a:off x="3553398" y="1575069"/>
            <a:ext cx="2058959" cy="3237024"/>
            <a:chOff x="3296583" y="1907549"/>
            <a:chExt cx="2118827" cy="3321538"/>
          </a:xfrm>
        </p:grpSpPr>
        <p:sp>
          <p:nvSpPr>
            <p:cNvPr id="3" name="Cube 2">
              <a:extLst>
                <a:ext uri="{FF2B5EF4-FFF2-40B4-BE49-F238E27FC236}">
                  <a16:creationId xmlns:a16="http://schemas.microsoft.com/office/drawing/2014/main" id="{2535263E-2B65-40C3-87D5-DF4F203A4C11}"/>
                </a:ext>
              </a:extLst>
            </p:cNvPr>
            <p:cNvSpPr/>
            <p:nvPr/>
          </p:nvSpPr>
          <p:spPr>
            <a:xfrm>
              <a:off x="3296583" y="1907549"/>
              <a:ext cx="2118827" cy="3321538"/>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:Arduino</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4" name="Rectangle 3">
              <a:extLst>
                <a:ext uri="{FF2B5EF4-FFF2-40B4-BE49-F238E27FC236}">
                  <a16:creationId xmlns:a16="http://schemas.microsoft.com/office/drawing/2014/main" id="{3BDD88F1-4FDD-4C2F-9FD4-851483C42E3D}"/>
                </a:ext>
              </a:extLst>
            </p:cNvPr>
            <p:cNvSpPr/>
            <p:nvPr/>
          </p:nvSpPr>
          <p:spPr>
            <a:xfrm>
              <a:off x="3407765" y="2903395"/>
              <a:ext cx="1779814" cy="2149231"/>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5" name="Rectangle 4">
            <a:extLst>
              <a:ext uri="{FF2B5EF4-FFF2-40B4-BE49-F238E27FC236}">
                <a16:creationId xmlns:a16="http://schemas.microsoft.com/office/drawing/2014/main" id="{AF03022A-7583-489C-BEA5-74E6D015C938}"/>
              </a:ext>
            </a:extLst>
          </p:cNvPr>
          <p:cNvSpPr/>
          <p:nvPr/>
        </p:nvSpPr>
        <p:spPr>
          <a:xfrm>
            <a:off x="3909757" y="2776965"/>
            <a:ext cx="1308908" cy="51853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Motor Control</a:t>
            </a:r>
          </a:p>
        </p:txBody>
      </p:sp>
      <p:sp>
        <p:nvSpPr>
          <p:cNvPr id="6" name="Cube 5">
            <a:extLst>
              <a:ext uri="{FF2B5EF4-FFF2-40B4-BE49-F238E27FC236}">
                <a16:creationId xmlns:a16="http://schemas.microsoft.com/office/drawing/2014/main" id="{500184A5-5109-4B70-A4B8-9D02AD28D8BB}"/>
              </a:ext>
            </a:extLst>
          </p:cNvPr>
          <p:cNvSpPr/>
          <p:nvPr/>
        </p:nvSpPr>
        <p:spPr>
          <a:xfrm>
            <a:off x="268312" y="1157026"/>
            <a:ext cx="1595873" cy="7315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:Motor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7" name="Straight Connector 6">
            <a:extLst>
              <a:ext uri="{FF2B5EF4-FFF2-40B4-BE49-F238E27FC236}">
                <a16:creationId xmlns:a16="http://schemas.microsoft.com/office/drawing/2014/main" id="{F1AC636A-9595-4292-9C3F-E245BE614F09}"/>
              </a:ext>
            </a:extLst>
          </p:cNvPr>
          <p:cNvCxnSpPr>
            <a:stCxn id="6" idx="4"/>
            <a:endCxn id="5" idx="1"/>
          </p:cNvCxnSpPr>
          <p:nvPr/>
        </p:nvCxnSpPr>
        <p:spPr>
          <a:xfrm>
            <a:off x="1813942" y="1547923"/>
            <a:ext cx="2095815" cy="14883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A052102-73A2-4BAF-9BF9-F202DE7CBE7B}"/>
              </a:ext>
            </a:extLst>
          </p:cNvPr>
          <p:cNvGrpSpPr/>
          <p:nvPr/>
        </p:nvGrpSpPr>
        <p:grpSpPr>
          <a:xfrm rot="745229">
            <a:off x="2340895" y="1769652"/>
            <a:ext cx="1309024" cy="435869"/>
            <a:chOff x="2567473" y="2389406"/>
            <a:chExt cx="1309024" cy="435869"/>
          </a:xfrm>
        </p:grpSpPr>
        <p:cxnSp>
          <p:nvCxnSpPr>
            <p:cNvPr id="9" name="Straight Arrow Connector 8">
              <a:extLst>
                <a:ext uri="{FF2B5EF4-FFF2-40B4-BE49-F238E27FC236}">
                  <a16:creationId xmlns:a16="http://schemas.microsoft.com/office/drawing/2014/main" id="{4D96DB07-654E-493C-A7D6-3B7E3F89664C}"/>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A027EF2-FFB1-4EE3-B3D4-AC9A2AA97FD1}"/>
                </a:ext>
              </a:extLst>
            </p:cNvPr>
            <p:cNvSpPr/>
            <p:nvPr/>
          </p:nvSpPr>
          <p:spPr>
            <a:xfrm>
              <a:off x="2605201" y="238940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PWM</a:t>
              </a:r>
            </a:p>
          </p:txBody>
        </p:sp>
      </p:grpSp>
      <p:sp>
        <p:nvSpPr>
          <p:cNvPr id="11" name="Cube 10">
            <a:extLst>
              <a:ext uri="{FF2B5EF4-FFF2-40B4-BE49-F238E27FC236}">
                <a16:creationId xmlns:a16="http://schemas.microsoft.com/office/drawing/2014/main" id="{23C26FC6-837B-482D-8BDF-8E891EC4417B}"/>
              </a:ext>
            </a:extLst>
          </p:cNvPr>
          <p:cNvSpPr/>
          <p:nvPr/>
        </p:nvSpPr>
        <p:spPr>
          <a:xfrm>
            <a:off x="7349193" y="5484889"/>
            <a:ext cx="1539393" cy="926787"/>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:Lidar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grpSp>
        <p:nvGrpSpPr>
          <p:cNvPr id="12" name="Group 11">
            <a:extLst>
              <a:ext uri="{FF2B5EF4-FFF2-40B4-BE49-F238E27FC236}">
                <a16:creationId xmlns:a16="http://schemas.microsoft.com/office/drawing/2014/main" id="{B842299C-3311-4A8D-B224-0B6E7273D6F4}"/>
              </a:ext>
            </a:extLst>
          </p:cNvPr>
          <p:cNvGrpSpPr/>
          <p:nvPr/>
        </p:nvGrpSpPr>
        <p:grpSpPr>
          <a:xfrm>
            <a:off x="6812839" y="2584154"/>
            <a:ext cx="193237" cy="260513"/>
            <a:chOff x="5010259" y="3430303"/>
            <a:chExt cx="193237" cy="325641"/>
          </a:xfrm>
        </p:grpSpPr>
        <p:sp>
          <p:nvSpPr>
            <p:cNvPr id="13" name="Rectangle 12">
              <a:extLst>
                <a:ext uri="{FF2B5EF4-FFF2-40B4-BE49-F238E27FC236}">
                  <a16:creationId xmlns:a16="http://schemas.microsoft.com/office/drawing/2014/main" id="{C8BDE871-437B-4DD0-8294-8E2D864EFB8D}"/>
                </a:ext>
              </a:extLst>
            </p:cNvPr>
            <p:cNvSpPr/>
            <p:nvPr/>
          </p:nvSpPr>
          <p:spPr>
            <a:xfrm>
              <a:off x="5010259" y="3430303"/>
              <a:ext cx="154590" cy="32564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13">
              <a:extLst>
                <a:ext uri="{FF2B5EF4-FFF2-40B4-BE49-F238E27FC236}">
                  <a16:creationId xmlns:a16="http://schemas.microsoft.com/office/drawing/2014/main" id="{DFFCB1CD-4C82-4A2B-AF99-DC9EDCC45E5E}"/>
                </a:ext>
              </a:extLst>
            </p:cNvPr>
            <p:cNvSpPr/>
            <p:nvPr/>
          </p:nvSpPr>
          <p:spPr>
            <a:xfrm>
              <a:off x="5048906" y="3495431"/>
              <a:ext cx="154590" cy="65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Rectangle 14">
              <a:extLst>
                <a:ext uri="{FF2B5EF4-FFF2-40B4-BE49-F238E27FC236}">
                  <a16:creationId xmlns:a16="http://schemas.microsoft.com/office/drawing/2014/main" id="{F2F97718-7159-45D8-AC1A-D93D4E4AB915}"/>
                </a:ext>
              </a:extLst>
            </p:cNvPr>
            <p:cNvSpPr/>
            <p:nvPr/>
          </p:nvSpPr>
          <p:spPr>
            <a:xfrm>
              <a:off x="5048906" y="3625688"/>
              <a:ext cx="154590" cy="65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6" name="Group 15">
            <a:extLst>
              <a:ext uri="{FF2B5EF4-FFF2-40B4-BE49-F238E27FC236}">
                <a16:creationId xmlns:a16="http://schemas.microsoft.com/office/drawing/2014/main" id="{478A40C3-9F64-4F64-B8F2-C93036851EBC}"/>
              </a:ext>
            </a:extLst>
          </p:cNvPr>
          <p:cNvGrpSpPr/>
          <p:nvPr/>
        </p:nvGrpSpPr>
        <p:grpSpPr>
          <a:xfrm>
            <a:off x="6817081" y="3849176"/>
            <a:ext cx="193237" cy="260513"/>
            <a:chOff x="5010259" y="3430303"/>
            <a:chExt cx="193237" cy="325641"/>
          </a:xfrm>
        </p:grpSpPr>
        <p:sp>
          <p:nvSpPr>
            <p:cNvPr id="17" name="Rectangle 16">
              <a:extLst>
                <a:ext uri="{FF2B5EF4-FFF2-40B4-BE49-F238E27FC236}">
                  <a16:creationId xmlns:a16="http://schemas.microsoft.com/office/drawing/2014/main" id="{620F4C58-1F58-4686-96C7-B2FED31F4675}"/>
                </a:ext>
              </a:extLst>
            </p:cNvPr>
            <p:cNvSpPr/>
            <p:nvPr/>
          </p:nvSpPr>
          <p:spPr>
            <a:xfrm>
              <a:off x="5010259" y="3430303"/>
              <a:ext cx="154590" cy="32564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a:extLst>
                <a:ext uri="{FF2B5EF4-FFF2-40B4-BE49-F238E27FC236}">
                  <a16:creationId xmlns:a16="http://schemas.microsoft.com/office/drawing/2014/main" id="{BAF3746C-E85E-4497-86A1-94F7450D8106}"/>
                </a:ext>
              </a:extLst>
            </p:cNvPr>
            <p:cNvSpPr/>
            <p:nvPr/>
          </p:nvSpPr>
          <p:spPr>
            <a:xfrm>
              <a:off x="5048906" y="3495431"/>
              <a:ext cx="154590" cy="65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a:extLst>
                <a:ext uri="{FF2B5EF4-FFF2-40B4-BE49-F238E27FC236}">
                  <a16:creationId xmlns:a16="http://schemas.microsoft.com/office/drawing/2014/main" id="{C847AAA8-F2C7-4850-B139-AB16B259CDD0}"/>
                </a:ext>
              </a:extLst>
            </p:cNvPr>
            <p:cNvSpPr/>
            <p:nvPr/>
          </p:nvSpPr>
          <p:spPr>
            <a:xfrm>
              <a:off x="5048906" y="3625688"/>
              <a:ext cx="154590" cy="65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 name="Cube 19">
            <a:extLst>
              <a:ext uri="{FF2B5EF4-FFF2-40B4-BE49-F238E27FC236}">
                <a16:creationId xmlns:a16="http://schemas.microsoft.com/office/drawing/2014/main" id="{A1E8AD4F-F9AD-4582-92C3-148278871137}"/>
              </a:ext>
            </a:extLst>
          </p:cNvPr>
          <p:cNvSpPr/>
          <p:nvPr/>
        </p:nvSpPr>
        <p:spPr>
          <a:xfrm>
            <a:off x="250139" y="2613248"/>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a:t>
            </a:r>
            <a:r>
              <a:rPr lang="en-US" altLang="zh-CN" sz="1400" b="1" dirty="0">
                <a:solidFill>
                  <a:schemeClr val="tx1"/>
                </a:solidFill>
              </a:rPr>
              <a:t>sensors</a:t>
            </a: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21" name="Straight Connector 20">
            <a:extLst>
              <a:ext uri="{FF2B5EF4-FFF2-40B4-BE49-F238E27FC236}">
                <a16:creationId xmlns:a16="http://schemas.microsoft.com/office/drawing/2014/main" id="{E456DD73-3A43-410B-8341-52E8BEBA27F7}"/>
              </a:ext>
            </a:extLst>
          </p:cNvPr>
          <p:cNvCxnSpPr>
            <a:stCxn id="20" idx="5"/>
            <a:endCxn id="27" idx="1"/>
          </p:cNvCxnSpPr>
          <p:nvPr/>
        </p:nvCxnSpPr>
        <p:spPr>
          <a:xfrm>
            <a:off x="1881848" y="2993111"/>
            <a:ext cx="2040959" cy="708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be 21">
            <a:extLst>
              <a:ext uri="{FF2B5EF4-FFF2-40B4-BE49-F238E27FC236}">
                <a16:creationId xmlns:a16="http://schemas.microsoft.com/office/drawing/2014/main" id="{FE845A61-FCE7-41B6-AE94-D5622942E03C}"/>
              </a:ext>
            </a:extLst>
          </p:cNvPr>
          <p:cNvSpPr/>
          <p:nvPr/>
        </p:nvSpPr>
        <p:spPr>
          <a:xfrm>
            <a:off x="7262152" y="1768259"/>
            <a:ext cx="1751876" cy="2636676"/>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3" name="Cube 22">
            <a:extLst>
              <a:ext uri="{FF2B5EF4-FFF2-40B4-BE49-F238E27FC236}">
                <a16:creationId xmlns:a16="http://schemas.microsoft.com/office/drawing/2014/main" id="{4F46652B-8B71-46CE-8142-D25525E2CA28}"/>
              </a:ext>
            </a:extLst>
          </p:cNvPr>
          <p:cNvSpPr/>
          <p:nvPr/>
        </p:nvSpPr>
        <p:spPr>
          <a:xfrm>
            <a:off x="5004048" y="112631"/>
            <a:ext cx="4009980" cy="1185281"/>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&lt;&lt;device&gt;&gt;</a:t>
            </a:r>
          </a:p>
          <a:p>
            <a:r>
              <a:rPr lang="en-US" sz="1400" b="1" dirty="0">
                <a:solidFill>
                  <a:schemeClr val="tx1"/>
                </a:solidFill>
              </a:rPr>
              <a:t>:computer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24" name="Straight Connector 23">
            <a:extLst>
              <a:ext uri="{FF2B5EF4-FFF2-40B4-BE49-F238E27FC236}">
                <a16:creationId xmlns:a16="http://schemas.microsoft.com/office/drawing/2014/main" id="{9887B0B8-C3E4-4AB0-AC01-D8CCE180BB6E}"/>
              </a:ext>
            </a:extLst>
          </p:cNvPr>
          <p:cNvCxnSpPr>
            <a:cxnSpLocks/>
            <a:stCxn id="23" idx="3"/>
            <a:endCxn id="22" idx="1"/>
          </p:cNvCxnSpPr>
          <p:nvPr/>
        </p:nvCxnSpPr>
        <p:spPr>
          <a:xfrm>
            <a:off x="6968335" y="1297912"/>
            <a:ext cx="1109596" cy="590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DB2893C-8B11-4B20-9079-45109CC137A5}"/>
              </a:ext>
            </a:extLst>
          </p:cNvPr>
          <p:cNvCxnSpPr/>
          <p:nvPr/>
        </p:nvCxnSpPr>
        <p:spPr>
          <a:xfrm flipV="1">
            <a:off x="8152818" y="1309737"/>
            <a:ext cx="36000" cy="39600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D23D5D6-67D2-459D-804F-07AFB5735515}"/>
              </a:ext>
            </a:extLst>
          </p:cNvPr>
          <p:cNvSpPr txBox="1"/>
          <p:nvPr/>
        </p:nvSpPr>
        <p:spPr>
          <a:xfrm>
            <a:off x="8152818" y="1309737"/>
            <a:ext cx="711935" cy="369332"/>
          </a:xfrm>
          <a:prstGeom prst="rect">
            <a:avLst/>
          </a:prstGeom>
          <a:noFill/>
        </p:spPr>
        <p:txBody>
          <a:bodyPr wrap="square" rtlCol="0">
            <a:spAutoFit/>
          </a:bodyPr>
          <a:lstStyle/>
          <a:p>
            <a:r>
              <a:rPr lang="en-US"/>
              <a:t>wifi</a:t>
            </a:r>
            <a:endParaRPr lang="en-US" dirty="0"/>
          </a:p>
        </p:txBody>
      </p:sp>
      <p:sp>
        <p:nvSpPr>
          <p:cNvPr id="27" name="Rectangle 26">
            <a:extLst>
              <a:ext uri="{FF2B5EF4-FFF2-40B4-BE49-F238E27FC236}">
                <a16:creationId xmlns:a16="http://schemas.microsoft.com/office/drawing/2014/main" id="{902E3416-7C05-4CDB-BE96-C252700C664E}"/>
              </a:ext>
            </a:extLst>
          </p:cNvPr>
          <p:cNvSpPr/>
          <p:nvPr/>
        </p:nvSpPr>
        <p:spPr>
          <a:xfrm>
            <a:off x="3922807" y="3459416"/>
            <a:ext cx="1213237"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cxnSp>
        <p:nvCxnSpPr>
          <p:cNvPr id="28" name="Straight Connector 27">
            <a:extLst>
              <a:ext uri="{FF2B5EF4-FFF2-40B4-BE49-F238E27FC236}">
                <a16:creationId xmlns:a16="http://schemas.microsoft.com/office/drawing/2014/main" id="{94E3B3B7-413F-481B-A371-5E9117631987}"/>
              </a:ext>
            </a:extLst>
          </p:cNvPr>
          <p:cNvCxnSpPr>
            <a:stCxn id="11" idx="0"/>
            <a:endCxn id="22" idx="3"/>
          </p:cNvCxnSpPr>
          <p:nvPr/>
        </p:nvCxnSpPr>
        <p:spPr>
          <a:xfrm flipH="1" flipV="1">
            <a:off x="8077931" y="4404935"/>
            <a:ext cx="72784" cy="1079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7E7684-F654-4BAE-8AB7-E720914C5AA8}"/>
              </a:ext>
            </a:extLst>
          </p:cNvPr>
          <p:cNvCxnSpPr>
            <a:cxnSpLocks/>
          </p:cNvCxnSpPr>
          <p:nvPr/>
        </p:nvCxnSpPr>
        <p:spPr>
          <a:xfrm flipV="1">
            <a:off x="6079762" y="3459416"/>
            <a:ext cx="823079" cy="3696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9393612B-1E6C-48FC-9522-F76ED963E52D}"/>
              </a:ext>
            </a:extLst>
          </p:cNvPr>
          <p:cNvSpPr txBox="1"/>
          <p:nvPr/>
        </p:nvSpPr>
        <p:spPr>
          <a:xfrm rot="20107951">
            <a:off x="5485540" y="3297353"/>
            <a:ext cx="1898774" cy="307777"/>
          </a:xfrm>
          <a:prstGeom prst="rect">
            <a:avLst/>
          </a:prstGeom>
          <a:noFill/>
        </p:spPr>
        <p:txBody>
          <a:bodyPr wrap="square" rtlCol="0">
            <a:spAutoFit/>
          </a:bodyPr>
          <a:lstStyle/>
          <a:p>
            <a:pPr algn="ctr"/>
            <a:r>
              <a:rPr lang="en-US" sz="1400" b="1" dirty="0"/>
              <a:t>Serial communication</a:t>
            </a:r>
          </a:p>
        </p:txBody>
      </p:sp>
      <p:sp>
        <p:nvSpPr>
          <p:cNvPr id="31" name="Cube 30">
            <a:extLst>
              <a:ext uri="{FF2B5EF4-FFF2-40B4-BE49-F238E27FC236}">
                <a16:creationId xmlns:a16="http://schemas.microsoft.com/office/drawing/2014/main" id="{B5A57949-3DB4-4DD2-B97A-3A425CD02CDD}"/>
              </a:ext>
            </a:extLst>
          </p:cNvPr>
          <p:cNvSpPr/>
          <p:nvPr/>
        </p:nvSpPr>
        <p:spPr>
          <a:xfrm>
            <a:off x="256518" y="4232245"/>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:Ultrasound </a:t>
            </a:r>
          </a:p>
          <a:p>
            <a:pPr algn="ctr"/>
            <a:endParaRPr lang="en-US" sz="1400" b="1" dirty="0">
              <a:solidFill>
                <a:schemeClr val="tx1"/>
              </a:solidFill>
            </a:endParaRPr>
          </a:p>
        </p:txBody>
      </p:sp>
      <p:sp>
        <p:nvSpPr>
          <p:cNvPr id="32" name="Rectangle 31">
            <a:extLst>
              <a:ext uri="{FF2B5EF4-FFF2-40B4-BE49-F238E27FC236}">
                <a16:creationId xmlns:a16="http://schemas.microsoft.com/office/drawing/2014/main" id="{C0C85047-3D63-4CE5-A157-712CCCF26005}"/>
              </a:ext>
            </a:extLst>
          </p:cNvPr>
          <p:cNvSpPr/>
          <p:nvPr/>
        </p:nvSpPr>
        <p:spPr>
          <a:xfrm>
            <a:off x="3897737" y="4075306"/>
            <a:ext cx="1308908" cy="51853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Navigating </a:t>
            </a:r>
          </a:p>
        </p:txBody>
      </p:sp>
      <p:cxnSp>
        <p:nvCxnSpPr>
          <p:cNvPr id="33" name="Straight Connector 32">
            <a:extLst>
              <a:ext uri="{FF2B5EF4-FFF2-40B4-BE49-F238E27FC236}">
                <a16:creationId xmlns:a16="http://schemas.microsoft.com/office/drawing/2014/main" id="{A11B5A26-8B38-491F-B6D0-56A452038979}"/>
              </a:ext>
            </a:extLst>
          </p:cNvPr>
          <p:cNvCxnSpPr>
            <a:stCxn id="31" idx="5"/>
            <a:endCxn id="32" idx="1"/>
          </p:cNvCxnSpPr>
          <p:nvPr/>
        </p:nvCxnSpPr>
        <p:spPr>
          <a:xfrm flipV="1">
            <a:off x="1888227" y="4334573"/>
            <a:ext cx="2009510" cy="27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Cube 33">
            <a:extLst>
              <a:ext uri="{FF2B5EF4-FFF2-40B4-BE49-F238E27FC236}">
                <a16:creationId xmlns:a16="http://schemas.microsoft.com/office/drawing/2014/main" id="{81509456-E90A-411B-B2A8-175854496297}"/>
              </a:ext>
            </a:extLst>
          </p:cNvPr>
          <p:cNvSpPr/>
          <p:nvPr/>
        </p:nvSpPr>
        <p:spPr>
          <a:xfrm>
            <a:off x="2695859" y="5363780"/>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:wheel encoder </a:t>
            </a:r>
          </a:p>
          <a:p>
            <a:pPr algn="ctr"/>
            <a:endParaRPr lang="en-US" sz="1400" b="1" dirty="0">
              <a:solidFill>
                <a:schemeClr val="tx1"/>
              </a:solidFill>
            </a:endParaRPr>
          </a:p>
        </p:txBody>
      </p:sp>
      <p:cxnSp>
        <p:nvCxnSpPr>
          <p:cNvPr id="35" name="Straight Connector 34">
            <a:extLst>
              <a:ext uri="{FF2B5EF4-FFF2-40B4-BE49-F238E27FC236}">
                <a16:creationId xmlns:a16="http://schemas.microsoft.com/office/drawing/2014/main" id="{B4C0F15B-D957-472D-B06F-849D5BD4E7BA}"/>
              </a:ext>
            </a:extLst>
          </p:cNvPr>
          <p:cNvCxnSpPr>
            <a:cxnSpLocks/>
            <a:stCxn id="34" idx="0"/>
            <a:endCxn id="32" idx="2"/>
          </p:cNvCxnSpPr>
          <p:nvPr/>
        </p:nvCxnSpPr>
        <p:spPr>
          <a:xfrm flipV="1">
            <a:off x="3539726" y="4593839"/>
            <a:ext cx="1012465" cy="769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3EAAAB9-1CA3-4E9B-8D3D-7C5D6C58138F}"/>
              </a:ext>
            </a:extLst>
          </p:cNvPr>
          <p:cNvCxnSpPr>
            <a:cxnSpLocks/>
          </p:cNvCxnSpPr>
          <p:nvPr/>
        </p:nvCxnSpPr>
        <p:spPr>
          <a:xfrm flipH="1" flipV="1">
            <a:off x="8233901" y="4741189"/>
            <a:ext cx="91949" cy="622591"/>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CE225B3-D64C-4E46-9666-44603673CCFB}"/>
              </a:ext>
            </a:extLst>
          </p:cNvPr>
          <p:cNvGrpSpPr/>
          <p:nvPr/>
        </p:nvGrpSpPr>
        <p:grpSpPr>
          <a:xfrm rot="6463905">
            <a:off x="4098817" y="4994453"/>
            <a:ext cx="1271296" cy="587847"/>
            <a:chOff x="2438526" y="2389406"/>
            <a:chExt cx="1271296" cy="587847"/>
          </a:xfrm>
        </p:grpSpPr>
        <p:cxnSp>
          <p:nvCxnSpPr>
            <p:cNvPr id="38" name="Straight Arrow Connector 37">
              <a:extLst>
                <a:ext uri="{FF2B5EF4-FFF2-40B4-BE49-F238E27FC236}">
                  <a16:creationId xmlns:a16="http://schemas.microsoft.com/office/drawing/2014/main" id="{B173796A-F4C7-402A-A184-F58917D583D9}"/>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C24594C-B65D-41EC-9232-E85C6FA5E3A9}"/>
                </a:ext>
              </a:extLst>
            </p:cNvPr>
            <p:cNvSpPr/>
            <p:nvPr/>
          </p:nvSpPr>
          <p:spPr>
            <a:xfrm rot="12518662">
              <a:off x="2438526" y="268417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speed</a:t>
              </a:r>
              <a:endParaRPr lang="en-US" sz="1400" b="1" dirty="0">
                <a:solidFill>
                  <a:schemeClr val="tx1"/>
                </a:solidFill>
              </a:endParaRPr>
            </a:p>
          </p:txBody>
        </p:sp>
      </p:grpSp>
      <p:grpSp>
        <p:nvGrpSpPr>
          <p:cNvPr id="40" name="Group 39">
            <a:extLst>
              <a:ext uri="{FF2B5EF4-FFF2-40B4-BE49-F238E27FC236}">
                <a16:creationId xmlns:a16="http://schemas.microsoft.com/office/drawing/2014/main" id="{A47052EA-44E0-4DE1-8781-27829D476181}"/>
              </a:ext>
            </a:extLst>
          </p:cNvPr>
          <p:cNvGrpSpPr/>
          <p:nvPr/>
        </p:nvGrpSpPr>
        <p:grpSpPr>
          <a:xfrm rot="8901520">
            <a:off x="2148577" y="4031866"/>
            <a:ext cx="1271296" cy="543038"/>
            <a:chOff x="2351260" y="2389406"/>
            <a:chExt cx="1271296" cy="543038"/>
          </a:xfrm>
        </p:grpSpPr>
        <p:cxnSp>
          <p:nvCxnSpPr>
            <p:cNvPr id="41" name="Straight Arrow Connector 40">
              <a:extLst>
                <a:ext uri="{FF2B5EF4-FFF2-40B4-BE49-F238E27FC236}">
                  <a16:creationId xmlns:a16="http://schemas.microsoft.com/office/drawing/2014/main" id="{397F9AD2-1DFF-4750-A859-8476CD471DE1}"/>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1285C5-72BD-493E-8367-DB9F821C688D}"/>
                </a:ext>
              </a:extLst>
            </p:cNvPr>
            <p:cNvSpPr/>
            <p:nvPr/>
          </p:nvSpPr>
          <p:spPr>
            <a:xfrm rot="12389006">
              <a:off x="2351260" y="2639367"/>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distance</a:t>
              </a:r>
            </a:p>
          </p:txBody>
        </p:sp>
      </p:grpSp>
      <p:grpSp>
        <p:nvGrpSpPr>
          <p:cNvPr id="43" name="Group 42">
            <a:extLst>
              <a:ext uri="{FF2B5EF4-FFF2-40B4-BE49-F238E27FC236}">
                <a16:creationId xmlns:a16="http://schemas.microsoft.com/office/drawing/2014/main" id="{4C57B0CC-FC3D-4606-A540-233F12486E69}"/>
              </a:ext>
            </a:extLst>
          </p:cNvPr>
          <p:cNvGrpSpPr/>
          <p:nvPr/>
        </p:nvGrpSpPr>
        <p:grpSpPr>
          <a:xfrm rot="10364861">
            <a:off x="2216374" y="2646371"/>
            <a:ext cx="1271296" cy="622459"/>
            <a:chOff x="2289615" y="2389406"/>
            <a:chExt cx="1271296" cy="622459"/>
          </a:xfrm>
        </p:grpSpPr>
        <p:cxnSp>
          <p:nvCxnSpPr>
            <p:cNvPr id="44" name="Straight Arrow Connector 43">
              <a:extLst>
                <a:ext uri="{FF2B5EF4-FFF2-40B4-BE49-F238E27FC236}">
                  <a16:creationId xmlns:a16="http://schemas.microsoft.com/office/drawing/2014/main" id="{7A41B949-7B59-4C15-B3A7-B8E2F6BCA372}"/>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B9E804-829D-4C50-A580-16C99801DC5D}"/>
                </a:ext>
              </a:extLst>
            </p:cNvPr>
            <p:cNvSpPr/>
            <p:nvPr/>
          </p:nvSpPr>
          <p:spPr>
            <a:xfrm rot="12518662">
              <a:off x="2289615" y="2718788"/>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Environmental information</a:t>
              </a:r>
              <a:endParaRPr lang="en-US" sz="1400" b="1" dirty="0">
                <a:solidFill>
                  <a:schemeClr val="tx1"/>
                </a:solidFill>
              </a:endParaRPr>
            </a:p>
          </p:txBody>
        </p:sp>
      </p:grpSp>
      <p:sp>
        <p:nvSpPr>
          <p:cNvPr id="46" name="TextBox 45">
            <a:extLst>
              <a:ext uri="{FF2B5EF4-FFF2-40B4-BE49-F238E27FC236}">
                <a16:creationId xmlns:a16="http://schemas.microsoft.com/office/drawing/2014/main" id="{6AAE3FDD-BB41-441F-BB43-FC6BF290179F}"/>
              </a:ext>
            </a:extLst>
          </p:cNvPr>
          <p:cNvSpPr txBox="1"/>
          <p:nvPr/>
        </p:nvSpPr>
        <p:spPr>
          <a:xfrm>
            <a:off x="8344646" y="4652613"/>
            <a:ext cx="1004891" cy="738664"/>
          </a:xfrm>
          <a:prstGeom prst="rect">
            <a:avLst/>
          </a:prstGeom>
          <a:noFill/>
        </p:spPr>
        <p:txBody>
          <a:bodyPr wrap="square" rtlCol="0">
            <a:spAutoFit/>
          </a:bodyPr>
          <a:lstStyle/>
          <a:p>
            <a:r>
              <a:rPr lang="en-US" altLang="zh-CN" sz="1400" b="1" dirty="0"/>
              <a:t>Distance </a:t>
            </a:r>
            <a:r>
              <a:rPr lang="en-US" sz="1400" b="1" dirty="0"/>
              <a:t>data for mapping </a:t>
            </a:r>
          </a:p>
        </p:txBody>
      </p:sp>
      <p:sp>
        <p:nvSpPr>
          <p:cNvPr id="47" name="Rectangle 46">
            <a:extLst>
              <a:ext uri="{FF2B5EF4-FFF2-40B4-BE49-F238E27FC236}">
                <a16:creationId xmlns:a16="http://schemas.microsoft.com/office/drawing/2014/main" id="{22DC04C6-A8F2-436F-B84A-55DE3306D961}"/>
              </a:ext>
            </a:extLst>
          </p:cNvPr>
          <p:cNvSpPr/>
          <p:nvPr/>
        </p:nvSpPr>
        <p:spPr>
          <a:xfrm>
            <a:off x="7340085" y="2477794"/>
            <a:ext cx="1447305" cy="1833381"/>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8" name="Straight Connector 47">
            <a:extLst>
              <a:ext uri="{FF2B5EF4-FFF2-40B4-BE49-F238E27FC236}">
                <a16:creationId xmlns:a16="http://schemas.microsoft.com/office/drawing/2014/main" id="{E0EF3E0F-E0B0-41E7-B4A5-E9B0115D8E3B}"/>
              </a:ext>
            </a:extLst>
          </p:cNvPr>
          <p:cNvCxnSpPr>
            <a:stCxn id="49" idx="1"/>
            <a:endCxn id="32" idx="3"/>
          </p:cNvCxnSpPr>
          <p:nvPr/>
        </p:nvCxnSpPr>
        <p:spPr>
          <a:xfrm flipH="1">
            <a:off x="5206645" y="3441347"/>
            <a:ext cx="2332943" cy="8932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93F0F15-8FB5-4876-A5AE-329B201ACCF5}"/>
              </a:ext>
            </a:extLst>
          </p:cNvPr>
          <p:cNvSpPr/>
          <p:nvPr/>
        </p:nvSpPr>
        <p:spPr>
          <a:xfrm>
            <a:off x="7539588" y="3185804"/>
            <a:ext cx="1048297" cy="511086"/>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mapping</a:t>
            </a:r>
          </a:p>
        </p:txBody>
      </p:sp>
      <p:sp>
        <p:nvSpPr>
          <p:cNvPr id="50" name="Rectangle 49">
            <a:extLst>
              <a:ext uri="{FF2B5EF4-FFF2-40B4-BE49-F238E27FC236}">
                <a16:creationId xmlns:a16="http://schemas.microsoft.com/office/drawing/2014/main" id="{6961B948-66B0-436B-8435-EF13EB155DE6}"/>
              </a:ext>
            </a:extLst>
          </p:cNvPr>
          <p:cNvSpPr/>
          <p:nvPr/>
        </p:nvSpPr>
        <p:spPr>
          <a:xfrm>
            <a:off x="7467578" y="2576380"/>
            <a:ext cx="1213237"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cxnSp>
        <p:nvCxnSpPr>
          <p:cNvPr id="51" name="Straight Connector 50">
            <a:extLst>
              <a:ext uri="{FF2B5EF4-FFF2-40B4-BE49-F238E27FC236}">
                <a16:creationId xmlns:a16="http://schemas.microsoft.com/office/drawing/2014/main" id="{14DCD3A6-2ECC-45B2-9825-9943A1061454}"/>
              </a:ext>
            </a:extLst>
          </p:cNvPr>
          <p:cNvCxnSpPr>
            <a:stCxn id="50" idx="1"/>
            <a:endCxn id="27" idx="3"/>
          </p:cNvCxnSpPr>
          <p:nvPr/>
        </p:nvCxnSpPr>
        <p:spPr>
          <a:xfrm flipH="1">
            <a:off x="5136044" y="2818387"/>
            <a:ext cx="2331534" cy="883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53B43B9-03E5-4735-9A4D-79AD3CD51EB3}"/>
              </a:ext>
            </a:extLst>
          </p:cNvPr>
          <p:cNvSpPr txBox="1"/>
          <p:nvPr/>
        </p:nvSpPr>
        <p:spPr>
          <a:xfrm>
            <a:off x="7472067" y="2007767"/>
            <a:ext cx="1201649" cy="523220"/>
          </a:xfrm>
          <a:prstGeom prst="rect">
            <a:avLst/>
          </a:prstGeom>
          <a:noFill/>
        </p:spPr>
        <p:txBody>
          <a:bodyPr wrap="square" rtlCol="0">
            <a:spAutoFit/>
          </a:bodyPr>
          <a:lstStyle/>
          <a:p>
            <a:pPr algn="ctr"/>
            <a:r>
              <a:rPr lang="en-US" sz="1400" b="1" dirty="0"/>
              <a:t>&lt;&lt;device&gt;&gt;</a:t>
            </a:r>
          </a:p>
          <a:p>
            <a:pPr algn="ctr"/>
            <a:r>
              <a:rPr lang="en-US" sz="1400" b="1" dirty="0"/>
              <a:t>:Pi</a:t>
            </a:r>
          </a:p>
        </p:txBody>
      </p:sp>
      <p:sp>
        <p:nvSpPr>
          <p:cNvPr id="53" name="Cube 52">
            <a:extLst>
              <a:ext uri="{FF2B5EF4-FFF2-40B4-BE49-F238E27FC236}">
                <a16:creationId xmlns:a16="http://schemas.microsoft.com/office/drawing/2014/main" id="{BFF5A6FA-06F4-4791-B2B5-87E68877D7E8}"/>
              </a:ext>
            </a:extLst>
          </p:cNvPr>
          <p:cNvSpPr/>
          <p:nvPr/>
        </p:nvSpPr>
        <p:spPr>
          <a:xfrm>
            <a:off x="5363448" y="5482961"/>
            <a:ext cx="1539393" cy="1114391"/>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:communication devices (camera, speaker and microphone)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54" name="Straight Connector 53">
            <a:extLst>
              <a:ext uri="{FF2B5EF4-FFF2-40B4-BE49-F238E27FC236}">
                <a16:creationId xmlns:a16="http://schemas.microsoft.com/office/drawing/2014/main" id="{ADA4C7AA-5E5D-44BE-93DE-BF72CF5A2719}"/>
              </a:ext>
            </a:extLst>
          </p:cNvPr>
          <p:cNvCxnSpPr>
            <a:stCxn id="53" idx="0"/>
            <a:endCxn id="55" idx="1"/>
          </p:cNvCxnSpPr>
          <p:nvPr/>
        </p:nvCxnSpPr>
        <p:spPr>
          <a:xfrm flipV="1">
            <a:off x="6171413" y="4032390"/>
            <a:ext cx="1165426" cy="14505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7CFA09F-93F2-4C93-A1E5-063346E28542}"/>
              </a:ext>
            </a:extLst>
          </p:cNvPr>
          <p:cNvSpPr/>
          <p:nvPr/>
        </p:nvSpPr>
        <p:spPr>
          <a:xfrm>
            <a:off x="7336839" y="3777601"/>
            <a:ext cx="1444915" cy="509577"/>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communication</a:t>
            </a:r>
          </a:p>
        </p:txBody>
      </p:sp>
      <p:sp>
        <p:nvSpPr>
          <p:cNvPr id="56" name="Rectangle 55">
            <a:extLst>
              <a:ext uri="{FF2B5EF4-FFF2-40B4-BE49-F238E27FC236}">
                <a16:creationId xmlns:a16="http://schemas.microsoft.com/office/drawing/2014/main" id="{4C5332F3-4F07-4F62-A341-D47EF0DFA9B4}"/>
              </a:ext>
            </a:extLst>
          </p:cNvPr>
          <p:cNvSpPr/>
          <p:nvPr/>
        </p:nvSpPr>
        <p:spPr>
          <a:xfrm>
            <a:off x="6067963" y="261080"/>
            <a:ext cx="2713791" cy="928343"/>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ectangle 56">
            <a:extLst>
              <a:ext uri="{FF2B5EF4-FFF2-40B4-BE49-F238E27FC236}">
                <a16:creationId xmlns:a16="http://schemas.microsoft.com/office/drawing/2014/main" id="{B0A60FF9-009A-4564-B629-A31E3D8BFB62}"/>
              </a:ext>
            </a:extLst>
          </p:cNvPr>
          <p:cNvSpPr/>
          <p:nvPr/>
        </p:nvSpPr>
        <p:spPr>
          <a:xfrm>
            <a:off x="6120793" y="440793"/>
            <a:ext cx="1372558"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communication</a:t>
            </a:r>
          </a:p>
        </p:txBody>
      </p:sp>
      <p:sp>
        <p:nvSpPr>
          <p:cNvPr id="58" name="Rectangle 57">
            <a:extLst>
              <a:ext uri="{FF2B5EF4-FFF2-40B4-BE49-F238E27FC236}">
                <a16:creationId xmlns:a16="http://schemas.microsoft.com/office/drawing/2014/main" id="{126A78DD-87ED-4A3D-B71B-7AB7CC24DDD9}"/>
              </a:ext>
            </a:extLst>
          </p:cNvPr>
          <p:cNvSpPr/>
          <p:nvPr/>
        </p:nvSpPr>
        <p:spPr>
          <a:xfrm>
            <a:off x="7546181" y="432945"/>
            <a:ext cx="1191293"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grpSp>
        <p:nvGrpSpPr>
          <p:cNvPr id="59" name="Group 58">
            <a:extLst>
              <a:ext uri="{FF2B5EF4-FFF2-40B4-BE49-F238E27FC236}">
                <a16:creationId xmlns:a16="http://schemas.microsoft.com/office/drawing/2014/main" id="{4F4127A9-C68B-433C-B3C1-F2FADCF7CED8}"/>
              </a:ext>
            </a:extLst>
          </p:cNvPr>
          <p:cNvGrpSpPr/>
          <p:nvPr/>
        </p:nvGrpSpPr>
        <p:grpSpPr>
          <a:xfrm rot="6155793">
            <a:off x="5588398" y="4599046"/>
            <a:ext cx="1271296" cy="587847"/>
            <a:chOff x="2438526" y="2389406"/>
            <a:chExt cx="1271296" cy="587847"/>
          </a:xfrm>
        </p:grpSpPr>
        <p:cxnSp>
          <p:nvCxnSpPr>
            <p:cNvPr id="60" name="Straight Arrow Connector 59">
              <a:extLst>
                <a:ext uri="{FF2B5EF4-FFF2-40B4-BE49-F238E27FC236}">
                  <a16:creationId xmlns:a16="http://schemas.microsoft.com/office/drawing/2014/main" id="{7E46D34C-F19E-4A4D-8CFF-3AF081E938B6}"/>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C41ABED-94D3-45AF-B5F2-C784E6806B0D}"/>
                </a:ext>
              </a:extLst>
            </p:cNvPr>
            <p:cNvSpPr/>
            <p:nvPr/>
          </p:nvSpPr>
          <p:spPr>
            <a:xfrm rot="12518662">
              <a:off x="2438526" y="268417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Sound, image</a:t>
              </a:r>
            </a:p>
          </p:txBody>
        </p:sp>
      </p:grpSp>
      <p:grpSp>
        <p:nvGrpSpPr>
          <p:cNvPr id="62" name="Group 61">
            <a:extLst>
              <a:ext uri="{FF2B5EF4-FFF2-40B4-BE49-F238E27FC236}">
                <a16:creationId xmlns:a16="http://schemas.microsoft.com/office/drawing/2014/main" id="{B7E601FC-ED72-4824-8931-02A77E757BA1}"/>
              </a:ext>
            </a:extLst>
          </p:cNvPr>
          <p:cNvGrpSpPr/>
          <p:nvPr/>
        </p:nvGrpSpPr>
        <p:grpSpPr>
          <a:xfrm rot="16597899">
            <a:off x="6284083" y="4669234"/>
            <a:ext cx="1309024" cy="435869"/>
            <a:chOff x="2567473" y="2389406"/>
            <a:chExt cx="1309024" cy="435869"/>
          </a:xfrm>
        </p:grpSpPr>
        <p:cxnSp>
          <p:nvCxnSpPr>
            <p:cNvPr id="63" name="Straight Arrow Connector 62">
              <a:extLst>
                <a:ext uri="{FF2B5EF4-FFF2-40B4-BE49-F238E27FC236}">
                  <a16:creationId xmlns:a16="http://schemas.microsoft.com/office/drawing/2014/main" id="{395654FB-F8FC-4D83-BC67-1CFF1B224C6A}"/>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6D56230-C835-408C-A9F3-3E0640D4DCC2}"/>
                </a:ext>
              </a:extLst>
            </p:cNvPr>
            <p:cNvSpPr/>
            <p:nvPr/>
          </p:nvSpPr>
          <p:spPr>
            <a:xfrm rot="1505961">
              <a:off x="2605201" y="238940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sound</a:t>
              </a:r>
            </a:p>
          </p:txBody>
        </p:sp>
      </p:grpSp>
      <p:sp>
        <p:nvSpPr>
          <p:cNvPr id="69" name="TextBox 68">
            <a:extLst>
              <a:ext uri="{FF2B5EF4-FFF2-40B4-BE49-F238E27FC236}">
                <a16:creationId xmlns:a16="http://schemas.microsoft.com/office/drawing/2014/main" id="{0C70D3F6-C95C-4CF6-BCD3-5FF3AB935AE9}"/>
              </a:ext>
            </a:extLst>
          </p:cNvPr>
          <p:cNvSpPr txBox="1"/>
          <p:nvPr/>
        </p:nvSpPr>
        <p:spPr>
          <a:xfrm>
            <a:off x="7285079" y="5170444"/>
            <a:ext cx="3660648" cy="646331"/>
          </a:xfrm>
          <a:prstGeom prst="rect">
            <a:avLst/>
          </a:prstGeom>
          <a:noFill/>
        </p:spPr>
        <p:txBody>
          <a:bodyPr wrap="square" rtlCol="0">
            <a:spAutoFit/>
          </a:bodyPr>
          <a:lstStyle/>
          <a:p>
            <a:r>
              <a:rPr lang="en-US" dirty="0"/>
              <a:t>Central organ of the nervous system</a:t>
            </a:r>
          </a:p>
          <a:p>
            <a:r>
              <a:rPr lang="en-US" dirty="0"/>
              <a:t>Overall in charge</a:t>
            </a:r>
          </a:p>
        </p:txBody>
      </p:sp>
      <p:sp>
        <p:nvSpPr>
          <p:cNvPr id="71" name="TextBox 70">
            <a:extLst>
              <a:ext uri="{FF2B5EF4-FFF2-40B4-BE49-F238E27FC236}">
                <a16:creationId xmlns:a16="http://schemas.microsoft.com/office/drawing/2014/main" id="{D6066ECC-5B68-434E-B859-EC6BDFAEE528}"/>
              </a:ext>
            </a:extLst>
          </p:cNvPr>
          <p:cNvSpPr txBox="1"/>
          <p:nvPr/>
        </p:nvSpPr>
        <p:spPr>
          <a:xfrm>
            <a:off x="486263" y="5170102"/>
            <a:ext cx="5587799" cy="646331"/>
          </a:xfrm>
          <a:prstGeom prst="rect">
            <a:avLst/>
          </a:prstGeom>
          <a:noFill/>
        </p:spPr>
        <p:txBody>
          <a:bodyPr wrap="square" rtlCol="0">
            <a:spAutoFit/>
          </a:bodyPr>
          <a:lstStyle/>
          <a:p>
            <a:r>
              <a:rPr lang="en-US" dirty="0"/>
              <a:t>Subordinary neural center of the central nervous system</a:t>
            </a:r>
          </a:p>
          <a:p>
            <a:r>
              <a:rPr lang="en-US" dirty="0"/>
              <a:t>Receive and transmit pulses from and to the sensory units</a:t>
            </a:r>
          </a:p>
        </p:txBody>
      </p:sp>
      <p:pic>
        <p:nvPicPr>
          <p:cNvPr id="66" name="Picture 65">
            <a:extLst>
              <a:ext uri="{FF2B5EF4-FFF2-40B4-BE49-F238E27FC236}">
                <a16:creationId xmlns:a16="http://schemas.microsoft.com/office/drawing/2014/main" id="{864B7839-4044-4C3B-ADBA-F36DCC6EE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463" y="1487787"/>
            <a:ext cx="4522245" cy="3391683"/>
          </a:xfrm>
          <a:prstGeom prst="rect">
            <a:avLst/>
          </a:prstGeom>
        </p:spPr>
      </p:pic>
      <p:pic>
        <p:nvPicPr>
          <p:cNvPr id="68" name="Picture 67" descr="A picture containing animal, invertebrate&#10;&#10;Description generated with very high confidence">
            <a:extLst>
              <a:ext uri="{FF2B5EF4-FFF2-40B4-BE49-F238E27FC236}">
                <a16:creationId xmlns:a16="http://schemas.microsoft.com/office/drawing/2014/main" id="{5FB5C669-1B43-4E4F-9147-61B137DE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14" y="1585771"/>
            <a:ext cx="5748657" cy="3233619"/>
          </a:xfrm>
          <a:prstGeom prst="rect">
            <a:avLst/>
          </a:prstGeom>
        </p:spPr>
      </p:pic>
    </p:spTree>
    <p:extLst>
      <p:ext uri="{BB962C8B-B14F-4D97-AF65-F5344CB8AC3E}">
        <p14:creationId xmlns:p14="http://schemas.microsoft.com/office/powerpoint/2010/main" val="158185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1"/>
                                        </p:tgtEl>
                                      </p:cBhvr>
                                    </p:animEffect>
                                    <p:set>
                                      <p:cBhvr>
                                        <p:cTn id="19" dur="1" fill="hold">
                                          <p:stCondLst>
                                            <p:cond delay="499"/>
                                          </p:stCondLst>
                                        </p:cTn>
                                        <p:tgtEl>
                                          <p:spTgt spid="3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0"/>
                                        </p:tgtEl>
                                      </p:cBhvr>
                                    </p:animEffect>
                                    <p:set>
                                      <p:cBhvr>
                                        <p:cTn id="25" dur="1" fill="hold">
                                          <p:stCondLst>
                                            <p:cond delay="499"/>
                                          </p:stCondLst>
                                        </p:cTn>
                                        <p:tgtEl>
                                          <p:spTgt spid="4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3"/>
                                        </p:tgtEl>
                                      </p:cBhvr>
                                    </p:animEffect>
                                    <p:set>
                                      <p:cBhvr>
                                        <p:cTn id="28" dur="1" fill="hold">
                                          <p:stCondLst>
                                            <p:cond delay="499"/>
                                          </p:stCondLst>
                                        </p:cTn>
                                        <p:tgtEl>
                                          <p:spTgt spid="4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6"/>
                                        </p:tgtEl>
                                      </p:cBhvr>
                                    </p:animEffect>
                                    <p:set>
                                      <p:cBhvr>
                                        <p:cTn id="43" dur="1" fill="hold">
                                          <p:stCondLst>
                                            <p:cond delay="499"/>
                                          </p:stCondLst>
                                        </p:cTn>
                                        <p:tgtEl>
                                          <p:spTgt spid="26"/>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56"/>
                                        </p:tgtEl>
                                      </p:cBhvr>
                                    </p:animEffect>
                                    <p:set>
                                      <p:cBhvr>
                                        <p:cTn id="46" dur="1" fill="hold">
                                          <p:stCondLst>
                                            <p:cond delay="499"/>
                                          </p:stCondLst>
                                        </p:cTn>
                                        <p:tgtEl>
                                          <p:spTgt spid="5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7"/>
                                        </p:tgtEl>
                                      </p:cBhvr>
                                    </p:animEffect>
                                    <p:set>
                                      <p:cBhvr>
                                        <p:cTn id="49" dur="1" fill="hold">
                                          <p:stCondLst>
                                            <p:cond delay="499"/>
                                          </p:stCondLst>
                                        </p:cTn>
                                        <p:tgtEl>
                                          <p:spTgt spid="5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58"/>
                                        </p:tgtEl>
                                      </p:cBhvr>
                                    </p:animEffect>
                                    <p:set>
                                      <p:cBhvr>
                                        <p:cTn id="52" dur="1" fill="hold">
                                          <p:stCondLst>
                                            <p:cond delay="499"/>
                                          </p:stCondLst>
                                        </p:cTn>
                                        <p:tgtEl>
                                          <p:spTgt spid="58"/>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34"/>
                                        </p:tgtEl>
                                      </p:cBhvr>
                                    </p:animEffect>
                                    <p:set>
                                      <p:cBhvr>
                                        <p:cTn id="64" dur="1" fill="hold">
                                          <p:stCondLst>
                                            <p:cond delay="499"/>
                                          </p:stCondLst>
                                        </p:cTn>
                                        <p:tgtEl>
                                          <p:spTgt spid="3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6"/>
                                        </p:tgtEl>
                                      </p:cBhvr>
                                    </p:animEffect>
                                    <p:set>
                                      <p:cBhvr>
                                        <p:cTn id="70" dur="1" fill="hold">
                                          <p:stCondLst>
                                            <p:cond delay="499"/>
                                          </p:stCondLst>
                                        </p:cTn>
                                        <p:tgtEl>
                                          <p:spTgt spid="3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37"/>
                                        </p:tgtEl>
                                      </p:cBhvr>
                                    </p:animEffect>
                                    <p:set>
                                      <p:cBhvr>
                                        <p:cTn id="73" dur="1" fill="hold">
                                          <p:stCondLst>
                                            <p:cond delay="499"/>
                                          </p:stCondLst>
                                        </p:cTn>
                                        <p:tgtEl>
                                          <p:spTgt spid="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46"/>
                                        </p:tgtEl>
                                      </p:cBhvr>
                                    </p:animEffect>
                                    <p:set>
                                      <p:cBhvr>
                                        <p:cTn id="76" dur="1" fill="hold">
                                          <p:stCondLst>
                                            <p:cond delay="499"/>
                                          </p:stCondLst>
                                        </p:cTn>
                                        <p:tgtEl>
                                          <p:spTgt spid="46"/>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53"/>
                                        </p:tgtEl>
                                      </p:cBhvr>
                                    </p:animEffect>
                                    <p:set>
                                      <p:cBhvr>
                                        <p:cTn id="79" dur="1" fill="hold">
                                          <p:stCondLst>
                                            <p:cond delay="499"/>
                                          </p:stCondLst>
                                        </p:cTn>
                                        <p:tgtEl>
                                          <p:spTgt spid="5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59"/>
                                        </p:tgtEl>
                                      </p:cBhvr>
                                    </p:animEffect>
                                    <p:set>
                                      <p:cBhvr>
                                        <p:cTn id="85" dur="1" fill="hold">
                                          <p:stCondLst>
                                            <p:cond delay="499"/>
                                          </p:stCondLst>
                                        </p:cTn>
                                        <p:tgtEl>
                                          <p:spTgt spid="5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62"/>
                                        </p:tgtEl>
                                      </p:cBhvr>
                                    </p:animEffect>
                                    <p:set>
                                      <p:cBhvr>
                                        <p:cTn id="88" dur="1" fill="hold">
                                          <p:stCondLst>
                                            <p:cond delay="499"/>
                                          </p:stCondLst>
                                        </p:cTn>
                                        <p:tgtEl>
                                          <p:spTgt spid="62"/>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2"/>
                                        </p:tgtEl>
                                      </p:cBhvr>
                                    </p:animEffect>
                                    <p:set>
                                      <p:cBhvr>
                                        <p:cTn id="91" dur="1" fill="hold">
                                          <p:stCondLst>
                                            <p:cond delay="499"/>
                                          </p:stCondLst>
                                        </p:cTn>
                                        <p:tgtEl>
                                          <p:spTgt spid="12"/>
                                        </p:tgtEl>
                                        <p:attrNameLst>
                                          <p:attrName>style.visibility</p:attrName>
                                        </p:attrNameLst>
                                      </p:cBhvr>
                                      <p:to>
                                        <p:strVal val="hidden"/>
                                      </p:to>
                                    </p:set>
                                  </p:childTnLst>
                                </p:cTn>
                              </p:par>
                              <p:par>
                                <p:cTn id="92" presetID="10" presetClass="exit" presetSubtype="0" fill="hold" grpId="0" nodeType="withEffect">
                                  <p:stCondLst>
                                    <p:cond delay="0"/>
                                  </p:stCondLst>
                                  <p:childTnLst>
                                    <p:animEffect transition="out" filter="fade">
                                      <p:cBhvr>
                                        <p:cTn id="93" dur="500"/>
                                        <p:tgtEl>
                                          <p:spTgt spid="30"/>
                                        </p:tgtEl>
                                      </p:cBhvr>
                                    </p:animEffect>
                                    <p:set>
                                      <p:cBhvr>
                                        <p:cTn id="94" dur="1" fill="hold">
                                          <p:stCondLst>
                                            <p:cond delay="499"/>
                                          </p:stCondLst>
                                        </p:cTn>
                                        <p:tgtEl>
                                          <p:spTgt spid="3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29"/>
                                        </p:tgtEl>
                                      </p:cBhvr>
                                    </p:animEffect>
                                    <p:set>
                                      <p:cBhvr>
                                        <p:cTn id="97" dur="1" fill="hold">
                                          <p:stCondLst>
                                            <p:cond delay="499"/>
                                          </p:stCondLst>
                                        </p:cTn>
                                        <p:tgtEl>
                                          <p:spTgt spid="29"/>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51"/>
                                        </p:tgtEl>
                                      </p:cBhvr>
                                    </p:animEffect>
                                    <p:set>
                                      <p:cBhvr>
                                        <p:cTn id="100" dur="1" fill="hold">
                                          <p:stCondLst>
                                            <p:cond delay="499"/>
                                          </p:stCondLst>
                                        </p:cTn>
                                        <p:tgtEl>
                                          <p:spTgt spid="5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48"/>
                                        </p:tgtEl>
                                      </p:cBhvr>
                                    </p:animEffect>
                                    <p:set>
                                      <p:cBhvr>
                                        <p:cTn id="103" dur="1" fill="hold">
                                          <p:stCondLst>
                                            <p:cond delay="499"/>
                                          </p:stCondLst>
                                        </p:cTn>
                                        <p:tgtEl>
                                          <p:spTgt spid="48"/>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6"/>
                                        </p:tgtEl>
                                        <p:attrNameLst>
                                          <p:attrName>style.visibility</p:attrName>
                                        </p:attrNameLst>
                                      </p:cBhvr>
                                      <p:to>
                                        <p:strVal val="visible"/>
                                      </p:to>
                                    </p:set>
                                    <p:animEffect transition="in" filter="fade">
                                      <p:cBhvr>
                                        <p:cTn id="108" dur="500"/>
                                        <p:tgtEl>
                                          <p:spTgt spid="6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20" grpId="0" animBg="1"/>
      <p:bldP spid="23" grpId="0" animBg="1"/>
      <p:bldP spid="26" grpId="0"/>
      <p:bldP spid="30" grpId="0"/>
      <p:bldP spid="31" grpId="0" animBg="1"/>
      <p:bldP spid="34" grpId="0" animBg="1"/>
      <p:bldP spid="46" grpId="0"/>
      <p:bldP spid="53" grpId="0" animBg="1"/>
      <p:bldP spid="56" grpId="0" animBg="1"/>
      <p:bldP spid="57" grpId="0" animBg="1"/>
      <p:bldP spid="58" grpId="0" animBg="1"/>
      <p:bldP spid="69" grpId="0"/>
      <p:bldP spid="7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B64D0A4D-8A3C-49DB-A9B1-7259B0CE4434}"/>
              </a:ext>
            </a:extLst>
          </p:cNvPr>
          <p:cNvPicPr>
            <a:picLocks noChangeAspect="1"/>
          </p:cNvPicPr>
          <p:nvPr/>
        </p:nvPicPr>
        <p:blipFill>
          <a:blip r:embed="rId2"/>
          <a:stretch>
            <a:fillRect/>
          </a:stretch>
        </p:blipFill>
        <p:spPr>
          <a:xfrm>
            <a:off x="1432278" y="643467"/>
            <a:ext cx="3714044" cy="5571066"/>
          </a:xfrm>
          <a:prstGeom prst="rect">
            <a:avLst/>
          </a:prstGeom>
        </p:spPr>
      </p:pic>
      <p:pic>
        <p:nvPicPr>
          <p:cNvPr id="6" name="Picture 5" descr="A picture containing electronics, circuit&#10;&#10;Description generated with very high confidence">
            <a:extLst>
              <a:ext uri="{FF2B5EF4-FFF2-40B4-BE49-F238E27FC236}">
                <a16:creationId xmlns:a16="http://schemas.microsoft.com/office/drawing/2014/main" id="{65C3571D-D7FA-4A2E-BBCF-8BEEE6103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33948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87FABF9E-7F47-4847-B6A9-8F97E41EB58F}"/>
              </a:ext>
            </a:extLst>
          </p:cNvPr>
          <p:cNvPicPr>
            <a:picLocks noChangeAspect="1"/>
          </p:cNvPicPr>
          <p:nvPr/>
        </p:nvPicPr>
        <p:blipFill>
          <a:blip r:embed="rId2"/>
          <a:stretch>
            <a:fillRect/>
          </a:stretch>
        </p:blipFill>
        <p:spPr>
          <a:xfrm>
            <a:off x="1489996" y="643467"/>
            <a:ext cx="3598608" cy="5571066"/>
          </a:xfrm>
          <a:prstGeom prst="rect">
            <a:avLst/>
          </a:prstGeom>
        </p:spPr>
      </p:pic>
      <p:pic>
        <p:nvPicPr>
          <p:cNvPr id="6" name="Picture 5" descr="A circuit board&#10;&#10;Description generated with very high confidence">
            <a:extLst>
              <a:ext uri="{FF2B5EF4-FFF2-40B4-BE49-F238E27FC236}">
                <a16:creationId xmlns:a16="http://schemas.microsoft.com/office/drawing/2014/main" id="{1EB9A8B3-1C4B-4720-8A5F-E3F38B0FE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48896"/>
            <a:ext cx="5291667" cy="3360208"/>
          </a:xfrm>
          <a:prstGeom prst="rect">
            <a:avLst/>
          </a:prstGeom>
        </p:spPr>
      </p:pic>
    </p:spTree>
    <p:extLst>
      <p:ext uri="{BB962C8B-B14F-4D97-AF65-F5344CB8AC3E}">
        <p14:creationId xmlns:p14="http://schemas.microsoft.com/office/powerpoint/2010/main" val="200339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BDBB9B-9348-4BCF-BBE7-8A9408B4A7BA}"/>
              </a:ext>
            </a:extLst>
          </p:cNvPr>
          <p:cNvGrpSpPr/>
          <p:nvPr/>
        </p:nvGrpSpPr>
        <p:grpSpPr>
          <a:xfrm>
            <a:off x="4837253" y="1251796"/>
            <a:ext cx="2058959" cy="3237024"/>
            <a:chOff x="3296583" y="1907549"/>
            <a:chExt cx="2118827" cy="3321538"/>
          </a:xfrm>
        </p:grpSpPr>
        <p:sp>
          <p:nvSpPr>
            <p:cNvPr id="5" name="Cube 4">
              <a:extLst>
                <a:ext uri="{FF2B5EF4-FFF2-40B4-BE49-F238E27FC236}">
                  <a16:creationId xmlns:a16="http://schemas.microsoft.com/office/drawing/2014/main" id="{46566B25-58E6-4E1E-97D8-DEDE4741CA33}"/>
                </a:ext>
              </a:extLst>
            </p:cNvPr>
            <p:cNvSpPr/>
            <p:nvPr/>
          </p:nvSpPr>
          <p:spPr>
            <a:xfrm>
              <a:off x="3296583" y="1907549"/>
              <a:ext cx="2118827" cy="3321538"/>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:Arduino</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6" name="Rectangle 5">
              <a:extLst>
                <a:ext uri="{FF2B5EF4-FFF2-40B4-BE49-F238E27FC236}">
                  <a16:creationId xmlns:a16="http://schemas.microsoft.com/office/drawing/2014/main" id="{D8DF4AA8-B3CD-4DAB-A22A-F58F626729FA}"/>
                </a:ext>
              </a:extLst>
            </p:cNvPr>
            <p:cNvSpPr/>
            <p:nvPr/>
          </p:nvSpPr>
          <p:spPr>
            <a:xfrm>
              <a:off x="3407765" y="2903395"/>
              <a:ext cx="1779814" cy="2149231"/>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7" name="Rectangle 6">
            <a:extLst>
              <a:ext uri="{FF2B5EF4-FFF2-40B4-BE49-F238E27FC236}">
                <a16:creationId xmlns:a16="http://schemas.microsoft.com/office/drawing/2014/main" id="{FBCC76A4-90E7-477C-AB8C-C422F3B2CB07}"/>
              </a:ext>
            </a:extLst>
          </p:cNvPr>
          <p:cNvSpPr/>
          <p:nvPr/>
        </p:nvSpPr>
        <p:spPr>
          <a:xfrm>
            <a:off x="5193612" y="2453692"/>
            <a:ext cx="1308908" cy="51853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Motor Control</a:t>
            </a:r>
          </a:p>
        </p:txBody>
      </p:sp>
      <p:sp>
        <p:nvSpPr>
          <p:cNvPr id="8" name="Cube 7">
            <a:extLst>
              <a:ext uri="{FF2B5EF4-FFF2-40B4-BE49-F238E27FC236}">
                <a16:creationId xmlns:a16="http://schemas.microsoft.com/office/drawing/2014/main" id="{F50391C7-12B5-4CB5-A97E-0DF49F54E968}"/>
              </a:ext>
            </a:extLst>
          </p:cNvPr>
          <p:cNvSpPr/>
          <p:nvPr/>
        </p:nvSpPr>
        <p:spPr>
          <a:xfrm>
            <a:off x="1552167" y="833753"/>
            <a:ext cx="1595873" cy="7315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:Motor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9" name="Straight Connector 8">
            <a:extLst>
              <a:ext uri="{FF2B5EF4-FFF2-40B4-BE49-F238E27FC236}">
                <a16:creationId xmlns:a16="http://schemas.microsoft.com/office/drawing/2014/main" id="{B4DD3801-ACD6-47B9-A553-8BE29D31ED4A}"/>
              </a:ext>
            </a:extLst>
          </p:cNvPr>
          <p:cNvCxnSpPr>
            <a:stCxn id="8" idx="4"/>
            <a:endCxn id="7" idx="1"/>
          </p:cNvCxnSpPr>
          <p:nvPr/>
        </p:nvCxnSpPr>
        <p:spPr>
          <a:xfrm>
            <a:off x="3097797" y="1224650"/>
            <a:ext cx="2095815" cy="14883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88F87B8-D85F-4E39-ABC4-415332BB7A39}"/>
              </a:ext>
            </a:extLst>
          </p:cNvPr>
          <p:cNvGrpSpPr/>
          <p:nvPr/>
        </p:nvGrpSpPr>
        <p:grpSpPr>
          <a:xfrm rot="745229">
            <a:off x="3624750" y="1446379"/>
            <a:ext cx="1309024" cy="435869"/>
            <a:chOff x="2567473" y="2389406"/>
            <a:chExt cx="1309024" cy="435869"/>
          </a:xfrm>
        </p:grpSpPr>
        <p:cxnSp>
          <p:nvCxnSpPr>
            <p:cNvPr id="11" name="Straight Arrow Connector 10">
              <a:extLst>
                <a:ext uri="{FF2B5EF4-FFF2-40B4-BE49-F238E27FC236}">
                  <a16:creationId xmlns:a16="http://schemas.microsoft.com/office/drawing/2014/main" id="{59D4DC0F-22AC-46D0-80A2-91A4DAA4ACB0}"/>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9B2123-73F5-4792-B4EE-D059731E3AA9}"/>
                </a:ext>
              </a:extLst>
            </p:cNvPr>
            <p:cNvSpPr/>
            <p:nvPr/>
          </p:nvSpPr>
          <p:spPr>
            <a:xfrm>
              <a:off x="2605201" y="238940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PWM</a:t>
              </a:r>
            </a:p>
          </p:txBody>
        </p:sp>
      </p:grpSp>
      <p:sp>
        <p:nvSpPr>
          <p:cNvPr id="13" name="Cube 12">
            <a:extLst>
              <a:ext uri="{FF2B5EF4-FFF2-40B4-BE49-F238E27FC236}">
                <a16:creationId xmlns:a16="http://schemas.microsoft.com/office/drawing/2014/main" id="{A6ABB440-868B-4B12-B2A4-7793BAFF906B}"/>
              </a:ext>
            </a:extLst>
          </p:cNvPr>
          <p:cNvSpPr/>
          <p:nvPr/>
        </p:nvSpPr>
        <p:spPr>
          <a:xfrm>
            <a:off x="8633048" y="5161616"/>
            <a:ext cx="1539393" cy="926787"/>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:Lidar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grpSp>
        <p:nvGrpSpPr>
          <p:cNvPr id="14" name="Group 13">
            <a:extLst>
              <a:ext uri="{FF2B5EF4-FFF2-40B4-BE49-F238E27FC236}">
                <a16:creationId xmlns:a16="http://schemas.microsoft.com/office/drawing/2014/main" id="{947C21F3-71B7-4592-AB14-A985A9054E8E}"/>
              </a:ext>
            </a:extLst>
          </p:cNvPr>
          <p:cNvGrpSpPr/>
          <p:nvPr/>
        </p:nvGrpSpPr>
        <p:grpSpPr>
          <a:xfrm>
            <a:off x="8096694" y="2260881"/>
            <a:ext cx="193237" cy="260513"/>
            <a:chOff x="5010259" y="3430303"/>
            <a:chExt cx="193237" cy="325641"/>
          </a:xfrm>
        </p:grpSpPr>
        <p:sp>
          <p:nvSpPr>
            <p:cNvPr id="15" name="Rectangle 14">
              <a:extLst>
                <a:ext uri="{FF2B5EF4-FFF2-40B4-BE49-F238E27FC236}">
                  <a16:creationId xmlns:a16="http://schemas.microsoft.com/office/drawing/2014/main" id="{3D1A576C-8D34-4A3E-9178-8E7AC84B8D1A}"/>
                </a:ext>
              </a:extLst>
            </p:cNvPr>
            <p:cNvSpPr/>
            <p:nvPr/>
          </p:nvSpPr>
          <p:spPr>
            <a:xfrm>
              <a:off x="5010259" y="3430303"/>
              <a:ext cx="154590" cy="32564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15">
              <a:extLst>
                <a:ext uri="{FF2B5EF4-FFF2-40B4-BE49-F238E27FC236}">
                  <a16:creationId xmlns:a16="http://schemas.microsoft.com/office/drawing/2014/main" id="{04186153-68B4-40D3-B061-D10B1D4C176B}"/>
                </a:ext>
              </a:extLst>
            </p:cNvPr>
            <p:cNvSpPr/>
            <p:nvPr/>
          </p:nvSpPr>
          <p:spPr>
            <a:xfrm>
              <a:off x="5048906" y="3495431"/>
              <a:ext cx="154590" cy="65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5A5C782B-ADB6-4641-8257-45854463ED9E}"/>
                </a:ext>
              </a:extLst>
            </p:cNvPr>
            <p:cNvSpPr/>
            <p:nvPr/>
          </p:nvSpPr>
          <p:spPr>
            <a:xfrm>
              <a:off x="5048906" y="3625688"/>
              <a:ext cx="154590" cy="65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8" name="Group 17">
            <a:extLst>
              <a:ext uri="{FF2B5EF4-FFF2-40B4-BE49-F238E27FC236}">
                <a16:creationId xmlns:a16="http://schemas.microsoft.com/office/drawing/2014/main" id="{12C21ED7-7C1B-4972-8B23-7EA66CE68838}"/>
              </a:ext>
            </a:extLst>
          </p:cNvPr>
          <p:cNvGrpSpPr/>
          <p:nvPr/>
        </p:nvGrpSpPr>
        <p:grpSpPr>
          <a:xfrm>
            <a:off x="8100936" y="3525903"/>
            <a:ext cx="193237" cy="260513"/>
            <a:chOff x="5010259" y="3430303"/>
            <a:chExt cx="193237" cy="325641"/>
          </a:xfrm>
        </p:grpSpPr>
        <p:sp>
          <p:nvSpPr>
            <p:cNvPr id="19" name="Rectangle 18">
              <a:extLst>
                <a:ext uri="{FF2B5EF4-FFF2-40B4-BE49-F238E27FC236}">
                  <a16:creationId xmlns:a16="http://schemas.microsoft.com/office/drawing/2014/main" id="{2A8F4427-8158-45C6-9C7D-07C64DE074A4}"/>
                </a:ext>
              </a:extLst>
            </p:cNvPr>
            <p:cNvSpPr/>
            <p:nvPr/>
          </p:nvSpPr>
          <p:spPr>
            <a:xfrm>
              <a:off x="5010259" y="3430303"/>
              <a:ext cx="154590" cy="32564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ectangle 19">
              <a:extLst>
                <a:ext uri="{FF2B5EF4-FFF2-40B4-BE49-F238E27FC236}">
                  <a16:creationId xmlns:a16="http://schemas.microsoft.com/office/drawing/2014/main" id="{F1C57456-7876-4F7C-9902-E0D050F78BFC}"/>
                </a:ext>
              </a:extLst>
            </p:cNvPr>
            <p:cNvSpPr/>
            <p:nvPr/>
          </p:nvSpPr>
          <p:spPr>
            <a:xfrm>
              <a:off x="5048906" y="3495431"/>
              <a:ext cx="154590" cy="65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20">
              <a:extLst>
                <a:ext uri="{FF2B5EF4-FFF2-40B4-BE49-F238E27FC236}">
                  <a16:creationId xmlns:a16="http://schemas.microsoft.com/office/drawing/2014/main" id="{59A96D06-E7A7-4990-AF53-5F2D7F6FE3D7}"/>
                </a:ext>
              </a:extLst>
            </p:cNvPr>
            <p:cNvSpPr/>
            <p:nvPr/>
          </p:nvSpPr>
          <p:spPr>
            <a:xfrm>
              <a:off x="5048906" y="3625688"/>
              <a:ext cx="154590" cy="65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2" name="Cube 21">
            <a:extLst>
              <a:ext uri="{FF2B5EF4-FFF2-40B4-BE49-F238E27FC236}">
                <a16:creationId xmlns:a16="http://schemas.microsoft.com/office/drawing/2014/main" id="{9F94FD62-7BB0-4C9C-80F7-EC2198F6245B}"/>
              </a:ext>
            </a:extLst>
          </p:cNvPr>
          <p:cNvSpPr/>
          <p:nvPr/>
        </p:nvSpPr>
        <p:spPr>
          <a:xfrm>
            <a:off x="1533994" y="2289975"/>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a:t>
            </a:r>
            <a:r>
              <a:rPr lang="en-US" altLang="zh-CN" sz="1400" b="1" dirty="0">
                <a:solidFill>
                  <a:schemeClr val="tx1"/>
                </a:solidFill>
              </a:rPr>
              <a:t>sensors</a:t>
            </a: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23" name="Straight Connector 22">
            <a:extLst>
              <a:ext uri="{FF2B5EF4-FFF2-40B4-BE49-F238E27FC236}">
                <a16:creationId xmlns:a16="http://schemas.microsoft.com/office/drawing/2014/main" id="{D37C36F5-5AC8-4AAF-9500-5195FCFE566B}"/>
              </a:ext>
            </a:extLst>
          </p:cNvPr>
          <p:cNvCxnSpPr>
            <a:stCxn id="22" idx="5"/>
            <a:endCxn id="29" idx="1"/>
          </p:cNvCxnSpPr>
          <p:nvPr/>
        </p:nvCxnSpPr>
        <p:spPr>
          <a:xfrm>
            <a:off x="3165703" y="2669838"/>
            <a:ext cx="2040959" cy="708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ube 23">
            <a:extLst>
              <a:ext uri="{FF2B5EF4-FFF2-40B4-BE49-F238E27FC236}">
                <a16:creationId xmlns:a16="http://schemas.microsoft.com/office/drawing/2014/main" id="{AC4E5C8E-C370-4674-9C5D-BC468C1C17F4}"/>
              </a:ext>
            </a:extLst>
          </p:cNvPr>
          <p:cNvSpPr/>
          <p:nvPr/>
        </p:nvSpPr>
        <p:spPr>
          <a:xfrm>
            <a:off x="8546007" y="1444986"/>
            <a:ext cx="1751876" cy="2636676"/>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9" name="Rectangle 28">
            <a:extLst>
              <a:ext uri="{FF2B5EF4-FFF2-40B4-BE49-F238E27FC236}">
                <a16:creationId xmlns:a16="http://schemas.microsoft.com/office/drawing/2014/main" id="{56A0C2E3-70EF-4E50-A7C4-1DA08C3D086C}"/>
              </a:ext>
            </a:extLst>
          </p:cNvPr>
          <p:cNvSpPr/>
          <p:nvPr/>
        </p:nvSpPr>
        <p:spPr>
          <a:xfrm>
            <a:off x="5206662" y="3136143"/>
            <a:ext cx="1213237"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cxnSp>
        <p:nvCxnSpPr>
          <p:cNvPr id="30" name="Straight Connector 29">
            <a:extLst>
              <a:ext uri="{FF2B5EF4-FFF2-40B4-BE49-F238E27FC236}">
                <a16:creationId xmlns:a16="http://schemas.microsoft.com/office/drawing/2014/main" id="{B9FE9EAE-36BD-4A8B-8307-CDB0288B7849}"/>
              </a:ext>
            </a:extLst>
          </p:cNvPr>
          <p:cNvCxnSpPr>
            <a:cxnSpLocks/>
            <a:stCxn id="13" idx="0"/>
            <a:endCxn id="24" idx="3"/>
          </p:cNvCxnSpPr>
          <p:nvPr/>
        </p:nvCxnSpPr>
        <p:spPr>
          <a:xfrm flipH="1" flipV="1">
            <a:off x="9361786" y="4081662"/>
            <a:ext cx="72784" cy="10799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3B4DA10-9919-4972-B7C8-BEFF93B1AD5F}"/>
              </a:ext>
            </a:extLst>
          </p:cNvPr>
          <p:cNvCxnSpPr>
            <a:cxnSpLocks/>
          </p:cNvCxnSpPr>
          <p:nvPr/>
        </p:nvCxnSpPr>
        <p:spPr>
          <a:xfrm flipV="1">
            <a:off x="7363617" y="3136143"/>
            <a:ext cx="823079" cy="3696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1C151655-7BA4-4549-9B5F-8B7C483B7353}"/>
              </a:ext>
            </a:extLst>
          </p:cNvPr>
          <p:cNvSpPr txBox="1"/>
          <p:nvPr/>
        </p:nvSpPr>
        <p:spPr>
          <a:xfrm rot="20107951">
            <a:off x="6769395" y="2974080"/>
            <a:ext cx="1898774" cy="307777"/>
          </a:xfrm>
          <a:prstGeom prst="rect">
            <a:avLst/>
          </a:prstGeom>
          <a:noFill/>
        </p:spPr>
        <p:txBody>
          <a:bodyPr wrap="square" rtlCol="0">
            <a:spAutoFit/>
          </a:bodyPr>
          <a:lstStyle/>
          <a:p>
            <a:pPr algn="ctr"/>
            <a:r>
              <a:rPr lang="en-US" sz="1400" b="1" dirty="0"/>
              <a:t>Serial communication</a:t>
            </a:r>
          </a:p>
        </p:txBody>
      </p:sp>
      <p:sp>
        <p:nvSpPr>
          <p:cNvPr id="33" name="Cube 32">
            <a:extLst>
              <a:ext uri="{FF2B5EF4-FFF2-40B4-BE49-F238E27FC236}">
                <a16:creationId xmlns:a16="http://schemas.microsoft.com/office/drawing/2014/main" id="{B9A19CA9-650E-4F04-8863-BFAF8311A476}"/>
              </a:ext>
            </a:extLst>
          </p:cNvPr>
          <p:cNvSpPr/>
          <p:nvPr/>
        </p:nvSpPr>
        <p:spPr>
          <a:xfrm>
            <a:off x="1540373" y="3908972"/>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:Ultrasound </a:t>
            </a:r>
          </a:p>
          <a:p>
            <a:pPr algn="ctr"/>
            <a:endParaRPr lang="en-US" sz="1400" b="1" dirty="0">
              <a:solidFill>
                <a:schemeClr val="tx1"/>
              </a:solidFill>
            </a:endParaRPr>
          </a:p>
        </p:txBody>
      </p:sp>
      <p:sp>
        <p:nvSpPr>
          <p:cNvPr id="34" name="Rectangle 33">
            <a:extLst>
              <a:ext uri="{FF2B5EF4-FFF2-40B4-BE49-F238E27FC236}">
                <a16:creationId xmlns:a16="http://schemas.microsoft.com/office/drawing/2014/main" id="{2C1AF17E-314D-4D3E-B7CD-F804388A438B}"/>
              </a:ext>
            </a:extLst>
          </p:cNvPr>
          <p:cNvSpPr/>
          <p:nvPr/>
        </p:nvSpPr>
        <p:spPr>
          <a:xfrm>
            <a:off x="5181592" y="3752033"/>
            <a:ext cx="1308908" cy="51853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Navigating </a:t>
            </a:r>
          </a:p>
        </p:txBody>
      </p:sp>
      <p:cxnSp>
        <p:nvCxnSpPr>
          <p:cNvPr id="35" name="Straight Connector 34">
            <a:extLst>
              <a:ext uri="{FF2B5EF4-FFF2-40B4-BE49-F238E27FC236}">
                <a16:creationId xmlns:a16="http://schemas.microsoft.com/office/drawing/2014/main" id="{D134A0B6-4640-48F4-A84F-BFC87EBBE60E}"/>
              </a:ext>
            </a:extLst>
          </p:cNvPr>
          <p:cNvCxnSpPr>
            <a:stCxn id="33" idx="5"/>
            <a:endCxn id="34" idx="1"/>
          </p:cNvCxnSpPr>
          <p:nvPr/>
        </p:nvCxnSpPr>
        <p:spPr>
          <a:xfrm flipV="1">
            <a:off x="3172082" y="4011300"/>
            <a:ext cx="2009510" cy="27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ube 35">
            <a:extLst>
              <a:ext uri="{FF2B5EF4-FFF2-40B4-BE49-F238E27FC236}">
                <a16:creationId xmlns:a16="http://schemas.microsoft.com/office/drawing/2014/main" id="{412B89DF-0D86-400F-AC06-176EB2E4D832}"/>
              </a:ext>
            </a:extLst>
          </p:cNvPr>
          <p:cNvSpPr/>
          <p:nvPr/>
        </p:nvSpPr>
        <p:spPr>
          <a:xfrm>
            <a:off x="3979714" y="5040507"/>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:wheel encoder </a:t>
            </a:r>
          </a:p>
          <a:p>
            <a:pPr algn="ctr"/>
            <a:endParaRPr lang="en-US" sz="1400" b="1" dirty="0">
              <a:solidFill>
                <a:schemeClr val="tx1"/>
              </a:solidFill>
            </a:endParaRPr>
          </a:p>
        </p:txBody>
      </p:sp>
      <p:cxnSp>
        <p:nvCxnSpPr>
          <p:cNvPr id="37" name="Straight Connector 36">
            <a:extLst>
              <a:ext uri="{FF2B5EF4-FFF2-40B4-BE49-F238E27FC236}">
                <a16:creationId xmlns:a16="http://schemas.microsoft.com/office/drawing/2014/main" id="{2C530BCD-BEA4-4D0E-90E1-A4FCE1E7F753}"/>
              </a:ext>
            </a:extLst>
          </p:cNvPr>
          <p:cNvCxnSpPr>
            <a:stCxn id="36" idx="0"/>
            <a:endCxn id="34" idx="2"/>
          </p:cNvCxnSpPr>
          <p:nvPr/>
        </p:nvCxnSpPr>
        <p:spPr>
          <a:xfrm flipV="1">
            <a:off x="4823581" y="4270566"/>
            <a:ext cx="1012465" cy="769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288178C-1A3A-4086-B6DD-173E6531779C}"/>
              </a:ext>
            </a:extLst>
          </p:cNvPr>
          <p:cNvCxnSpPr>
            <a:cxnSpLocks/>
          </p:cNvCxnSpPr>
          <p:nvPr/>
        </p:nvCxnSpPr>
        <p:spPr>
          <a:xfrm flipH="1" flipV="1">
            <a:off x="9517756" y="4417916"/>
            <a:ext cx="91949" cy="622591"/>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DCF8619-02DE-4061-A168-D7B929712983}"/>
              </a:ext>
            </a:extLst>
          </p:cNvPr>
          <p:cNvGrpSpPr/>
          <p:nvPr/>
        </p:nvGrpSpPr>
        <p:grpSpPr>
          <a:xfrm rot="6463905">
            <a:off x="5382672" y="4671180"/>
            <a:ext cx="1271296" cy="587847"/>
            <a:chOff x="2438526" y="2389406"/>
            <a:chExt cx="1271296" cy="587847"/>
          </a:xfrm>
        </p:grpSpPr>
        <p:cxnSp>
          <p:nvCxnSpPr>
            <p:cNvPr id="40" name="Straight Arrow Connector 39">
              <a:extLst>
                <a:ext uri="{FF2B5EF4-FFF2-40B4-BE49-F238E27FC236}">
                  <a16:creationId xmlns:a16="http://schemas.microsoft.com/office/drawing/2014/main" id="{3B1D7722-09AE-43BD-9791-9616A7ECEFA1}"/>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98A93B9-CC2A-4339-A828-F642002FA336}"/>
                </a:ext>
              </a:extLst>
            </p:cNvPr>
            <p:cNvSpPr/>
            <p:nvPr/>
          </p:nvSpPr>
          <p:spPr>
            <a:xfrm rot="12518662">
              <a:off x="2438526" y="268417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speed</a:t>
              </a:r>
            </a:p>
          </p:txBody>
        </p:sp>
      </p:grpSp>
      <p:grpSp>
        <p:nvGrpSpPr>
          <p:cNvPr id="42" name="Group 41">
            <a:extLst>
              <a:ext uri="{FF2B5EF4-FFF2-40B4-BE49-F238E27FC236}">
                <a16:creationId xmlns:a16="http://schemas.microsoft.com/office/drawing/2014/main" id="{4D092E11-C9A0-48A9-AE48-9D9C2A207C43}"/>
              </a:ext>
            </a:extLst>
          </p:cNvPr>
          <p:cNvGrpSpPr/>
          <p:nvPr/>
        </p:nvGrpSpPr>
        <p:grpSpPr>
          <a:xfrm rot="8901520">
            <a:off x="3432432" y="3708593"/>
            <a:ext cx="1271296" cy="543038"/>
            <a:chOff x="2351260" y="2389406"/>
            <a:chExt cx="1271296" cy="543038"/>
          </a:xfrm>
        </p:grpSpPr>
        <p:cxnSp>
          <p:nvCxnSpPr>
            <p:cNvPr id="43" name="Straight Arrow Connector 42">
              <a:extLst>
                <a:ext uri="{FF2B5EF4-FFF2-40B4-BE49-F238E27FC236}">
                  <a16:creationId xmlns:a16="http://schemas.microsoft.com/office/drawing/2014/main" id="{D5376797-099E-495C-86DC-2139E95862D7}"/>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8D45FF6-1CCF-4BC5-8553-101818C1A1F0}"/>
                </a:ext>
              </a:extLst>
            </p:cNvPr>
            <p:cNvSpPr/>
            <p:nvPr/>
          </p:nvSpPr>
          <p:spPr>
            <a:xfrm rot="12389006">
              <a:off x="2351260" y="2639367"/>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distance</a:t>
              </a:r>
            </a:p>
          </p:txBody>
        </p:sp>
      </p:grpSp>
      <p:grpSp>
        <p:nvGrpSpPr>
          <p:cNvPr id="45" name="Group 44">
            <a:extLst>
              <a:ext uri="{FF2B5EF4-FFF2-40B4-BE49-F238E27FC236}">
                <a16:creationId xmlns:a16="http://schemas.microsoft.com/office/drawing/2014/main" id="{A8C8D195-FCBB-43C1-A7D5-69A11B0281E7}"/>
              </a:ext>
            </a:extLst>
          </p:cNvPr>
          <p:cNvGrpSpPr/>
          <p:nvPr/>
        </p:nvGrpSpPr>
        <p:grpSpPr>
          <a:xfrm rot="10364861">
            <a:off x="3500229" y="2323098"/>
            <a:ext cx="1271296" cy="622459"/>
            <a:chOff x="2289615" y="2389406"/>
            <a:chExt cx="1271296" cy="622459"/>
          </a:xfrm>
        </p:grpSpPr>
        <p:cxnSp>
          <p:nvCxnSpPr>
            <p:cNvPr id="46" name="Straight Arrow Connector 45">
              <a:extLst>
                <a:ext uri="{FF2B5EF4-FFF2-40B4-BE49-F238E27FC236}">
                  <a16:creationId xmlns:a16="http://schemas.microsoft.com/office/drawing/2014/main" id="{959DB055-01C1-4312-86B6-5CCBE0CBB3F3}"/>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BA2ABBA-5E53-4CED-9F7D-9112255C5A75}"/>
                </a:ext>
              </a:extLst>
            </p:cNvPr>
            <p:cNvSpPr/>
            <p:nvPr/>
          </p:nvSpPr>
          <p:spPr>
            <a:xfrm rot="12518662">
              <a:off x="2289615" y="2718788"/>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Environmental information</a:t>
              </a:r>
              <a:endParaRPr lang="en-US" sz="1400" b="1" dirty="0">
                <a:solidFill>
                  <a:schemeClr val="tx1"/>
                </a:solidFill>
              </a:endParaRPr>
            </a:p>
          </p:txBody>
        </p:sp>
      </p:grpSp>
      <p:sp>
        <p:nvSpPr>
          <p:cNvPr id="48" name="TextBox 47">
            <a:extLst>
              <a:ext uri="{FF2B5EF4-FFF2-40B4-BE49-F238E27FC236}">
                <a16:creationId xmlns:a16="http://schemas.microsoft.com/office/drawing/2014/main" id="{2EC8ADE6-8E32-4419-B81F-379457CE6393}"/>
              </a:ext>
            </a:extLst>
          </p:cNvPr>
          <p:cNvSpPr txBox="1"/>
          <p:nvPr/>
        </p:nvSpPr>
        <p:spPr>
          <a:xfrm>
            <a:off x="9628501" y="4329340"/>
            <a:ext cx="1004891" cy="738664"/>
          </a:xfrm>
          <a:prstGeom prst="rect">
            <a:avLst/>
          </a:prstGeom>
          <a:noFill/>
        </p:spPr>
        <p:txBody>
          <a:bodyPr wrap="square" rtlCol="0">
            <a:spAutoFit/>
          </a:bodyPr>
          <a:lstStyle/>
          <a:p>
            <a:r>
              <a:rPr lang="en-US" altLang="zh-CN" sz="1400" b="1" dirty="0"/>
              <a:t>Distance </a:t>
            </a:r>
            <a:r>
              <a:rPr lang="en-US" sz="1400" b="1" dirty="0"/>
              <a:t>data for mapping </a:t>
            </a:r>
          </a:p>
        </p:txBody>
      </p:sp>
      <p:sp>
        <p:nvSpPr>
          <p:cNvPr id="49" name="Rectangle 48">
            <a:extLst>
              <a:ext uri="{FF2B5EF4-FFF2-40B4-BE49-F238E27FC236}">
                <a16:creationId xmlns:a16="http://schemas.microsoft.com/office/drawing/2014/main" id="{8BA7049F-D87D-4114-89CB-1180ECA745C4}"/>
              </a:ext>
            </a:extLst>
          </p:cNvPr>
          <p:cNvSpPr/>
          <p:nvPr/>
        </p:nvSpPr>
        <p:spPr>
          <a:xfrm>
            <a:off x="8623940" y="2154521"/>
            <a:ext cx="1447305" cy="1833381"/>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0" name="Straight Connector 49">
            <a:extLst>
              <a:ext uri="{FF2B5EF4-FFF2-40B4-BE49-F238E27FC236}">
                <a16:creationId xmlns:a16="http://schemas.microsoft.com/office/drawing/2014/main" id="{B0D1C2A4-E05E-4DC7-B656-309FDCD0EEDA}"/>
              </a:ext>
            </a:extLst>
          </p:cNvPr>
          <p:cNvCxnSpPr>
            <a:stCxn id="51" idx="1"/>
            <a:endCxn id="34" idx="3"/>
          </p:cNvCxnSpPr>
          <p:nvPr/>
        </p:nvCxnSpPr>
        <p:spPr>
          <a:xfrm flipH="1">
            <a:off x="6490500" y="3118074"/>
            <a:ext cx="2332943" cy="8932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04E82BD-A1C9-47E6-A2FA-D32A686E9317}"/>
              </a:ext>
            </a:extLst>
          </p:cNvPr>
          <p:cNvSpPr/>
          <p:nvPr/>
        </p:nvSpPr>
        <p:spPr>
          <a:xfrm>
            <a:off x="8823443" y="2862531"/>
            <a:ext cx="1048297" cy="511086"/>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mapping</a:t>
            </a:r>
          </a:p>
        </p:txBody>
      </p:sp>
      <p:sp>
        <p:nvSpPr>
          <p:cNvPr id="52" name="Rectangle 51">
            <a:extLst>
              <a:ext uri="{FF2B5EF4-FFF2-40B4-BE49-F238E27FC236}">
                <a16:creationId xmlns:a16="http://schemas.microsoft.com/office/drawing/2014/main" id="{B794CD1C-5E77-4603-A3A6-86F752DA4628}"/>
              </a:ext>
            </a:extLst>
          </p:cNvPr>
          <p:cNvSpPr/>
          <p:nvPr/>
        </p:nvSpPr>
        <p:spPr>
          <a:xfrm>
            <a:off x="8751433" y="2253107"/>
            <a:ext cx="1213237"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cxnSp>
        <p:nvCxnSpPr>
          <p:cNvPr id="53" name="Straight Connector 52">
            <a:extLst>
              <a:ext uri="{FF2B5EF4-FFF2-40B4-BE49-F238E27FC236}">
                <a16:creationId xmlns:a16="http://schemas.microsoft.com/office/drawing/2014/main" id="{35E94FD5-9960-43B5-AA18-3FF78F911309}"/>
              </a:ext>
            </a:extLst>
          </p:cNvPr>
          <p:cNvCxnSpPr>
            <a:stCxn id="52" idx="1"/>
            <a:endCxn id="29" idx="3"/>
          </p:cNvCxnSpPr>
          <p:nvPr/>
        </p:nvCxnSpPr>
        <p:spPr>
          <a:xfrm flipH="1">
            <a:off x="6419899" y="2495114"/>
            <a:ext cx="2331534" cy="883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0FE7265-7946-43B2-AAED-753CAE464F8B}"/>
              </a:ext>
            </a:extLst>
          </p:cNvPr>
          <p:cNvSpPr txBox="1"/>
          <p:nvPr/>
        </p:nvSpPr>
        <p:spPr>
          <a:xfrm>
            <a:off x="8755922" y="1684494"/>
            <a:ext cx="1201649" cy="523220"/>
          </a:xfrm>
          <a:prstGeom prst="rect">
            <a:avLst/>
          </a:prstGeom>
          <a:noFill/>
        </p:spPr>
        <p:txBody>
          <a:bodyPr wrap="square" rtlCol="0">
            <a:spAutoFit/>
          </a:bodyPr>
          <a:lstStyle/>
          <a:p>
            <a:pPr algn="ctr"/>
            <a:r>
              <a:rPr lang="en-US" sz="1400" b="1" dirty="0"/>
              <a:t>&lt;&lt;device&gt;&gt;</a:t>
            </a:r>
          </a:p>
          <a:p>
            <a:pPr algn="ctr"/>
            <a:r>
              <a:rPr lang="en-US" sz="1400" b="1" dirty="0"/>
              <a:t>:Pi</a:t>
            </a:r>
          </a:p>
        </p:txBody>
      </p:sp>
      <p:sp>
        <p:nvSpPr>
          <p:cNvPr id="55" name="Cube 54">
            <a:extLst>
              <a:ext uri="{FF2B5EF4-FFF2-40B4-BE49-F238E27FC236}">
                <a16:creationId xmlns:a16="http://schemas.microsoft.com/office/drawing/2014/main" id="{A3412F9F-50F3-4F4A-BF83-7EE920EB6F5D}"/>
              </a:ext>
            </a:extLst>
          </p:cNvPr>
          <p:cNvSpPr/>
          <p:nvPr/>
        </p:nvSpPr>
        <p:spPr>
          <a:xfrm>
            <a:off x="6647303" y="5159688"/>
            <a:ext cx="1539393" cy="1114391"/>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:communication devices (camera, speaker and microphone)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56" name="Straight Connector 55">
            <a:extLst>
              <a:ext uri="{FF2B5EF4-FFF2-40B4-BE49-F238E27FC236}">
                <a16:creationId xmlns:a16="http://schemas.microsoft.com/office/drawing/2014/main" id="{66E54E64-B49B-4FA8-A7ED-63B8154AC65A}"/>
              </a:ext>
            </a:extLst>
          </p:cNvPr>
          <p:cNvCxnSpPr>
            <a:stCxn id="55" idx="0"/>
            <a:endCxn id="57" idx="1"/>
          </p:cNvCxnSpPr>
          <p:nvPr/>
        </p:nvCxnSpPr>
        <p:spPr>
          <a:xfrm flipV="1">
            <a:off x="7455268" y="3709117"/>
            <a:ext cx="1165426" cy="14505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F8A1E61-4031-4439-8C23-66654141F90E}"/>
              </a:ext>
            </a:extLst>
          </p:cNvPr>
          <p:cNvSpPr/>
          <p:nvPr/>
        </p:nvSpPr>
        <p:spPr>
          <a:xfrm>
            <a:off x="8620694" y="3454328"/>
            <a:ext cx="1444915" cy="509577"/>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communication</a:t>
            </a:r>
          </a:p>
        </p:txBody>
      </p:sp>
      <p:grpSp>
        <p:nvGrpSpPr>
          <p:cNvPr id="61" name="Group 60">
            <a:extLst>
              <a:ext uri="{FF2B5EF4-FFF2-40B4-BE49-F238E27FC236}">
                <a16:creationId xmlns:a16="http://schemas.microsoft.com/office/drawing/2014/main" id="{2E668609-052D-485A-9C1A-963C1970ED39}"/>
              </a:ext>
            </a:extLst>
          </p:cNvPr>
          <p:cNvGrpSpPr/>
          <p:nvPr/>
        </p:nvGrpSpPr>
        <p:grpSpPr>
          <a:xfrm rot="6155793">
            <a:off x="6872253" y="4275773"/>
            <a:ext cx="1271296" cy="587847"/>
            <a:chOff x="2438526" y="2389406"/>
            <a:chExt cx="1271296" cy="587847"/>
          </a:xfrm>
        </p:grpSpPr>
        <p:cxnSp>
          <p:nvCxnSpPr>
            <p:cNvPr id="62" name="Straight Arrow Connector 61">
              <a:extLst>
                <a:ext uri="{FF2B5EF4-FFF2-40B4-BE49-F238E27FC236}">
                  <a16:creationId xmlns:a16="http://schemas.microsoft.com/office/drawing/2014/main" id="{766653BC-8E2D-4290-8AB6-AFE2D31AEBCB}"/>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7DA4B75-AA98-4ADD-A6B1-51379E14548A}"/>
                </a:ext>
              </a:extLst>
            </p:cNvPr>
            <p:cNvSpPr/>
            <p:nvPr/>
          </p:nvSpPr>
          <p:spPr>
            <a:xfrm rot="12518662">
              <a:off x="2438526" y="268417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Sound, image</a:t>
              </a:r>
            </a:p>
          </p:txBody>
        </p:sp>
      </p:grpSp>
      <p:grpSp>
        <p:nvGrpSpPr>
          <p:cNvPr id="64" name="Group 63">
            <a:extLst>
              <a:ext uri="{FF2B5EF4-FFF2-40B4-BE49-F238E27FC236}">
                <a16:creationId xmlns:a16="http://schemas.microsoft.com/office/drawing/2014/main" id="{D475B2FC-EE7D-4F08-AEAD-D3529E1C66F7}"/>
              </a:ext>
            </a:extLst>
          </p:cNvPr>
          <p:cNvGrpSpPr/>
          <p:nvPr/>
        </p:nvGrpSpPr>
        <p:grpSpPr>
          <a:xfrm rot="16597899">
            <a:off x="7567938" y="4345961"/>
            <a:ext cx="1309024" cy="435869"/>
            <a:chOff x="2567473" y="2389406"/>
            <a:chExt cx="1309024" cy="435869"/>
          </a:xfrm>
        </p:grpSpPr>
        <p:cxnSp>
          <p:nvCxnSpPr>
            <p:cNvPr id="65" name="Straight Arrow Connector 64">
              <a:extLst>
                <a:ext uri="{FF2B5EF4-FFF2-40B4-BE49-F238E27FC236}">
                  <a16:creationId xmlns:a16="http://schemas.microsoft.com/office/drawing/2014/main" id="{C94784DC-A366-4B9E-BAA3-0735EDB0BF93}"/>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22DCD08-4206-432E-BDF6-04751C912334}"/>
                </a:ext>
              </a:extLst>
            </p:cNvPr>
            <p:cNvSpPr/>
            <p:nvPr/>
          </p:nvSpPr>
          <p:spPr>
            <a:xfrm rot="1505961">
              <a:off x="2605201" y="238940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sound</a:t>
              </a:r>
            </a:p>
          </p:txBody>
        </p:sp>
      </p:grpSp>
      <p:pic>
        <p:nvPicPr>
          <p:cNvPr id="69" name="Picture 68">
            <a:extLst>
              <a:ext uri="{FF2B5EF4-FFF2-40B4-BE49-F238E27FC236}">
                <a16:creationId xmlns:a16="http://schemas.microsoft.com/office/drawing/2014/main" id="{ABC806E5-2013-4A4C-9152-77374647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230" y="1679605"/>
            <a:ext cx="2981089" cy="2235816"/>
          </a:xfrm>
          <a:prstGeom prst="rect">
            <a:avLst/>
          </a:prstGeom>
        </p:spPr>
      </p:pic>
      <p:pic>
        <p:nvPicPr>
          <p:cNvPr id="70" name="Picture 69" descr="A picture containing animal, invertebrate&#10;&#10;Description generated with very high confidence">
            <a:extLst>
              <a:ext uri="{FF2B5EF4-FFF2-40B4-BE49-F238E27FC236}">
                <a16:creationId xmlns:a16="http://schemas.microsoft.com/office/drawing/2014/main" id="{C7241475-F11E-4496-B76A-4DA6CCAD6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385" y="1754185"/>
            <a:ext cx="3705951" cy="2084597"/>
          </a:xfrm>
          <a:prstGeom prst="rect">
            <a:avLst/>
          </a:prstGeom>
        </p:spPr>
      </p:pic>
      <p:pic>
        <p:nvPicPr>
          <p:cNvPr id="72" name="Picture 71" descr="A close up of a person&#10;&#10;Description generated with high confidence">
            <a:extLst>
              <a:ext uri="{FF2B5EF4-FFF2-40B4-BE49-F238E27FC236}">
                <a16:creationId xmlns:a16="http://schemas.microsoft.com/office/drawing/2014/main" id="{3B96C9EB-1F10-4562-B377-C74C6C8C7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403" y="4564975"/>
            <a:ext cx="2638371" cy="1758393"/>
          </a:xfrm>
          <a:prstGeom prst="rect">
            <a:avLst/>
          </a:prstGeom>
        </p:spPr>
      </p:pic>
      <p:pic>
        <p:nvPicPr>
          <p:cNvPr id="74" name="Picture 73" descr="A picture containing toiletry, cosmetic&#10;&#10;Description generated with very high confidence">
            <a:extLst>
              <a:ext uri="{FF2B5EF4-FFF2-40B4-BE49-F238E27FC236}">
                <a16:creationId xmlns:a16="http://schemas.microsoft.com/office/drawing/2014/main" id="{5BFE1603-0BE4-45EB-AD5A-5B653E9B98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0519" y="4697870"/>
            <a:ext cx="2800350" cy="1628775"/>
          </a:xfrm>
          <a:prstGeom prst="rect">
            <a:avLst/>
          </a:prstGeom>
        </p:spPr>
      </p:pic>
      <p:pic>
        <p:nvPicPr>
          <p:cNvPr id="78" name="Picture 77" descr="A picture containing person, teeth, wearing, woman&#10;&#10;Description generated with very high confidence">
            <a:extLst>
              <a:ext uri="{FF2B5EF4-FFF2-40B4-BE49-F238E27FC236}">
                <a16:creationId xmlns:a16="http://schemas.microsoft.com/office/drawing/2014/main" id="{B491E0E8-91FB-4009-BF44-F237392F7E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329" y="3338710"/>
            <a:ext cx="3405235" cy="2321917"/>
          </a:xfrm>
          <a:prstGeom prst="rect">
            <a:avLst/>
          </a:prstGeom>
        </p:spPr>
      </p:pic>
      <p:pic>
        <p:nvPicPr>
          <p:cNvPr id="80" name="Picture 79" descr="A person posing for a picture&#10;&#10;Description generated with very high confidence">
            <a:extLst>
              <a:ext uri="{FF2B5EF4-FFF2-40B4-BE49-F238E27FC236}">
                <a16:creationId xmlns:a16="http://schemas.microsoft.com/office/drawing/2014/main" id="{6D58862D-89A2-4FC0-B292-9548F3A051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6906" y="145931"/>
            <a:ext cx="2242659" cy="2990212"/>
          </a:xfrm>
          <a:prstGeom prst="rect">
            <a:avLst/>
          </a:prstGeom>
        </p:spPr>
      </p:pic>
    </p:spTree>
    <p:extLst>
      <p:ext uri="{BB962C8B-B14F-4D97-AF65-F5344CB8AC3E}">
        <p14:creationId xmlns:p14="http://schemas.microsoft.com/office/powerpoint/2010/main" val="60517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par>
                                <p:cTn id="70" presetID="10"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500"/>
                                        <p:tgtEl>
                                          <p:spTgt spid="7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par>
                                <p:cTn id="78" presetID="10" presetClass="entr" presetSubtype="0" fill="hold" nodeType="with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2" grpId="0" animBg="1"/>
      <p:bldP spid="33" grpId="0" animBg="1"/>
      <p:bldP spid="36" grpId="0" animBg="1"/>
      <p:bldP spid="48" grpId="0"/>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C1A81118-9484-4215-ACE5-8860477558D5}"/>
              </a:ext>
            </a:extLst>
          </p:cNvPr>
          <p:cNvSpPr/>
          <p:nvPr/>
        </p:nvSpPr>
        <p:spPr>
          <a:xfrm>
            <a:off x="1620805" y="2552160"/>
            <a:ext cx="3074149" cy="1318319"/>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2400" b="1" dirty="0">
                <a:solidFill>
                  <a:schemeClr val="tx1"/>
                </a:solidFill>
              </a:rPr>
              <a:t>&lt;&lt;device&gt;&gt;</a:t>
            </a:r>
          </a:p>
          <a:p>
            <a:pPr algn="ctr"/>
            <a:r>
              <a:rPr lang="en-US" sz="2400" b="1" dirty="0">
                <a:solidFill>
                  <a:schemeClr val="tx1"/>
                </a:solidFill>
              </a:rPr>
              <a:t>:Motor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pic>
        <p:nvPicPr>
          <p:cNvPr id="3" name="Picture 2" descr="A picture containing yellow, blue, indoor&#10;&#10;Description generated with high confidence">
            <a:extLst>
              <a:ext uri="{FF2B5EF4-FFF2-40B4-BE49-F238E27FC236}">
                <a16:creationId xmlns:a16="http://schemas.microsoft.com/office/drawing/2014/main" id="{10467ED2-E6E1-4FA4-AC6B-6FE003E82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37442"/>
            <a:ext cx="5069253" cy="3794019"/>
          </a:xfrm>
          <a:prstGeom prst="rect">
            <a:avLst/>
          </a:prstGeom>
        </p:spPr>
      </p:pic>
      <p:pic>
        <p:nvPicPr>
          <p:cNvPr id="6" name="Picture 5">
            <a:extLst>
              <a:ext uri="{FF2B5EF4-FFF2-40B4-BE49-F238E27FC236}">
                <a16:creationId xmlns:a16="http://schemas.microsoft.com/office/drawing/2014/main" id="{0EAA93C4-18F6-4120-81EF-B9F85EA6C11E}"/>
              </a:ext>
            </a:extLst>
          </p:cNvPr>
          <p:cNvPicPr>
            <a:picLocks noChangeAspect="1"/>
          </p:cNvPicPr>
          <p:nvPr/>
        </p:nvPicPr>
        <p:blipFill>
          <a:blip r:embed="rId4"/>
          <a:stretch>
            <a:fillRect/>
          </a:stretch>
        </p:blipFill>
        <p:spPr>
          <a:xfrm>
            <a:off x="2013437" y="4259513"/>
            <a:ext cx="2453054" cy="1943895"/>
          </a:xfrm>
          <a:prstGeom prst="rect">
            <a:avLst/>
          </a:prstGeom>
        </p:spPr>
      </p:pic>
      <p:sp>
        <p:nvSpPr>
          <p:cNvPr id="7" name="Arrow: Left 6">
            <a:extLst>
              <a:ext uri="{FF2B5EF4-FFF2-40B4-BE49-F238E27FC236}">
                <a16:creationId xmlns:a16="http://schemas.microsoft.com/office/drawing/2014/main" id="{1A4BDD86-E44D-4B2D-987C-7C7F8E9F64D9}"/>
              </a:ext>
            </a:extLst>
          </p:cNvPr>
          <p:cNvSpPr/>
          <p:nvPr/>
        </p:nvSpPr>
        <p:spPr>
          <a:xfrm rot="8832954">
            <a:off x="4694954" y="4317023"/>
            <a:ext cx="1099177" cy="413239"/>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16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50F51690-CE56-43EF-B936-A1F6F64FAD32}"/>
              </a:ext>
            </a:extLst>
          </p:cNvPr>
          <p:cNvSpPr/>
          <p:nvPr/>
        </p:nvSpPr>
        <p:spPr>
          <a:xfrm>
            <a:off x="1949936" y="825102"/>
            <a:ext cx="2035862" cy="1510344"/>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2000" b="1" dirty="0">
                <a:solidFill>
                  <a:schemeClr val="tx1"/>
                </a:solidFill>
              </a:rPr>
              <a:t>&lt;&lt;device&gt;&gt;</a:t>
            </a:r>
          </a:p>
          <a:p>
            <a:pPr algn="ctr"/>
            <a:r>
              <a:rPr lang="en-US" sz="2000" b="1" dirty="0">
                <a:solidFill>
                  <a:schemeClr val="tx1"/>
                </a:solidFill>
              </a:rPr>
              <a:t>:</a:t>
            </a:r>
            <a:r>
              <a:rPr lang="en-US" altLang="zh-CN" sz="2000" b="1" dirty="0">
                <a:solidFill>
                  <a:schemeClr val="tx1"/>
                </a:solidFill>
              </a:rPr>
              <a:t>sensors</a:t>
            </a:r>
            <a:endParaRPr lang="en-US" sz="20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pic>
        <p:nvPicPr>
          <p:cNvPr id="6" name="Picture 5" descr="A picture containing orange, indoor, table, cup&#10;&#10;Description generated with high confidence">
            <a:extLst>
              <a:ext uri="{FF2B5EF4-FFF2-40B4-BE49-F238E27FC236}">
                <a16:creationId xmlns:a16="http://schemas.microsoft.com/office/drawing/2014/main" id="{D4B968FA-E8D2-4174-BA60-E3A415F37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215" y="371669"/>
            <a:ext cx="1403837" cy="1403837"/>
          </a:xfrm>
          <a:prstGeom prst="rect">
            <a:avLst/>
          </a:prstGeom>
        </p:spPr>
      </p:pic>
      <p:sp>
        <p:nvSpPr>
          <p:cNvPr id="7" name="TextBox 6">
            <a:extLst>
              <a:ext uri="{FF2B5EF4-FFF2-40B4-BE49-F238E27FC236}">
                <a16:creationId xmlns:a16="http://schemas.microsoft.com/office/drawing/2014/main" id="{7016E782-E9F3-4B23-A768-F3EB82C14246}"/>
              </a:ext>
            </a:extLst>
          </p:cNvPr>
          <p:cNvSpPr txBox="1"/>
          <p:nvPr/>
        </p:nvSpPr>
        <p:spPr>
          <a:xfrm>
            <a:off x="5982702" y="1580274"/>
            <a:ext cx="3241431" cy="369332"/>
          </a:xfrm>
          <a:prstGeom prst="rect">
            <a:avLst/>
          </a:prstGeom>
          <a:noFill/>
        </p:spPr>
        <p:txBody>
          <a:bodyPr wrap="square" rtlCol="0">
            <a:spAutoFit/>
          </a:bodyPr>
          <a:lstStyle/>
          <a:p>
            <a:r>
              <a:rPr lang="en-US" dirty="0"/>
              <a:t>Carbon Monoxide sensor MQ7</a:t>
            </a:r>
          </a:p>
        </p:txBody>
      </p:sp>
      <p:pic>
        <p:nvPicPr>
          <p:cNvPr id="8" name="Picture 7">
            <a:extLst>
              <a:ext uri="{FF2B5EF4-FFF2-40B4-BE49-F238E27FC236}">
                <a16:creationId xmlns:a16="http://schemas.microsoft.com/office/drawing/2014/main" id="{17F34045-BC1E-490D-8674-31E3984F2ED7}"/>
              </a:ext>
            </a:extLst>
          </p:cNvPr>
          <p:cNvPicPr>
            <a:picLocks noChangeAspect="1"/>
          </p:cNvPicPr>
          <p:nvPr/>
        </p:nvPicPr>
        <p:blipFill>
          <a:blip r:embed="rId4"/>
          <a:stretch>
            <a:fillRect/>
          </a:stretch>
        </p:blipFill>
        <p:spPr>
          <a:xfrm>
            <a:off x="6901038" y="2144838"/>
            <a:ext cx="1404763" cy="1353961"/>
          </a:xfrm>
          <a:prstGeom prst="rect">
            <a:avLst/>
          </a:prstGeom>
        </p:spPr>
      </p:pic>
      <p:sp>
        <p:nvSpPr>
          <p:cNvPr id="9" name="TextBox 8">
            <a:extLst>
              <a:ext uri="{FF2B5EF4-FFF2-40B4-BE49-F238E27FC236}">
                <a16:creationId xmlns:a16="http://schemas.microsoft.com/office/drawing/2014/main" id="{B7E8A1E5-CF1F-4D09-A777-E9D809131E18}"/>
              </a:ext>
            </a:extLst>
          </p:cNvPr>
          <p:cNvSpPr txBox="1"/>
          <p:nvPr/>
        </p:nvSpPr>
        <p:spPr>
          <a:xfrm>
            <a:off x="6777215" y="3671901"/>
            <a:ext cx="3241431" cy="369332"/>
          </a:xfrm>
          <a:prstGeom prst="rect">
            <a:avLst/>
          </a:prstGeom>
          <a:noFill/>
        </p:spPr>
        <p:txBody>
          <a:bodyPr wrap="square" rtlCol="0">
            <a:spAutoFit/>
          </a:bodyPr>
          <a:lstStyle/>
          <a:p>
            <a:r>
              <a:rPr lang="en-US" dirty="0"/>
              <a:t>raindrop sensor</a:t>
            </a:r>
          </a:p>
        </p:txBody>
      </p:sp>
      <p:pic>
        <p:nvPicPr>
          <p:cNvPr id="11" name="Picture 10" descr="A picture containing electronics, circuit&#10;&#10;Description generated with very high confidence">
            <a:extLst>
              <a:ext uri="{FF2B5EF4-FFF2-40B4-BE49-F238E27FC236}">
                <a16:creationId xmlns:a16="http://schemas.microsoft.com/office/drawing/2014/main" id="{B6F2185C-3F67-4266-85C8-7A33FF3B2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5225" y="4073243"/>
            <a:ext cx="1736387" cy="1300819"/>
          </a:xfrm>
          <a:prstGeom prst="rect">
            <a:avLst/>
          </a:prstGeom>
        </p:spPr>
      </p:pic>
      <p:sp>
        <p:nvSpPr>
          <p:cNvPr id="12" name="TextBox 11">
            <a:extLst>
              <a:ext uri="{FF2B5EF4-FFF2-40B4-BE49-F238E27FC236}">
                <a16:creationId xmlns:a16="http://schemas.microsoft.com/office/drawing/2014/main" id="{4EE5EB7B-19D6-4FBF-B659-879E826423C5}"/>
              </a:ext>
            </a:extLst>
          </p:cNvPr>
          <p:cNvSpPr txBox="1"/>
          <p:nvPr/>
        </p:nvSpPr>
        <p:spPr>
          <a:xfrm>
            <a:off x="5249504" y="5532725"/>
            <a:ext cx="4914900" cy="369332"/>
          </a:xfrm>
          <a:prstGeom prst="rect">
            <a:avLst/>
          </a:prstGeom>
          <a:noFill/>
        </p:spPr>
        <p:txBody>
          <a:bodyPr wrap="square" rtlCol="0">
            <a:spAutoFit/>
          </a:bodyPr>
          <a:lstStyle/>
          <a:p>
            <a:r>
              <a:rPr lang="en-US" dirty="0"/>
              <a:t>BMP280 barometer pressure and altitude sensor</a:t>
            </a:r>
          </a:p>
        </p:txBody>
      </p:sp>
      <p:pic>
        <p:nvPicPr>
          <p:cNvPr id="14" name="Picture 13" descr="A picture containing electronics, circuit&#10;&#10;Description generated with very high confidence">
            <a:extLst>
              <a:ext uri="{FF2B5EF4-FFF2-40B4-BE49-F238E27FC236}">
                <a16:creationId xmlns:a16="http://schemas.microsoft.com/office/drawing/2014/main" id="{FBC8A1A4-29A8-46A8-9DC0-224271FB6C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693" y="3509641"/>
            <a:ext cx="2715846" cy="2036885"/>
          </a:xfrm>
          <a:prstGeom prst="rect">
            <a:avLst/>
          </a:prstGeom>
        </p:spPr>
      </p:pic>
      <p:sp>
        <p:nvSpPr>
          <p:cNvPr id="15" name="TextBox 14">
            <a:extLst>
              <a:ext uri="{FF2B5EF4-FFF2-40B4-BE49-F238E27FC236}">
                <a16:creationId xmlns:a16="http://schemas.microsoft.com/office/drawing/2014/main" id="{79321C85-FED6-4D86-AF83-B3F6B8855157}"/>
              </a:ext>
            </a:extLst>
          </p:cNvPr>
          <p:cNvSpPr txBox="1"/>
          <p:nvPr/>
        </p:nvSpPr>
        <p:spPr>
          <a:xfrm>
            <a:off x="844062" y="5717391"/>
            <a:ext cx="3455377" cy="646331"/>
          </a:xfrm>
          <a:prstGeom prst="rect">
            <a:avLst/>
          </a:prstGeom>
          <a:noFill/>
        </p:spPr>
        <p:txBody>
          <a:bodyPr wrap="square" rtlCol="0">
            <a:spAutoFit/>
          </a:bodyPr>
          <a:lstStyle/>
          <a:p>
            <a:r>
              <a:rPr lang="en-US" dirty="0"/>
              <a:t>Oxygen level sensor </a:t>
            </a:r>
            <a:r>
              <a:rPr lang="en-US" b="1" dirty="0"/>
              <a:t>ME2-O2-</a:t>
            </a:r>
            <a:r>
              <a:rPr lang="az-Cyrl-AZ" b="1" dirty="0"/>
              <a:t>Ф20</a:t>
            </a:r>
          </a:p>
          <a:p>
            <a:endParaRPr lang="en-US" dirty="0"/>
          </a:p>
        </p:txBody>
      </p:sp>
    </p:spTree>
    <p:extLst>
      <p:ext uri="{BB962C8B-B14F-4D97-AF65-F5344CB8AC3E}">
        <p14:creationId xmlns:p14="http://schemas.microsoft.com/office/powerpoint/2010/main" val="202361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9D078E-9CFD-4C4A-A14A-7635AEBCFBBD}"/>
              </a:ext>
            </a:extLst>
          </p:cNvPr>
          <p:cNvPicPr>
            <a:picLocks noChangeAspect="1"/>
          </p:cNvPicPr>
          <p:nvPr/>
        </p:nvPicPr>
        <p:blipFill>
          <a:blip r:embed="rId3"/>
          <a:stretch>
            <a:fillRect/>
          </a:stretch>
        </p:blipFill>
        <p:spPr>
          <a:xfrm>
            <a:off x="1949476" y="2518314"/>
            <a:ext cx="2543393" cy="1347056"/>
          </a:xfrm>
          <a:prstGeom prst="rect">
            <a:avLst/>
          </a:prstGeom>
        </p:spPr>
      </p:pic>
      <p:pic>
        <p:nvPicPr>
          <p:cNvPr id="6" name="Picture 5" descr="A close up of electronics&#10;&#10;Description generated with high confidence">
            <a:extLst>
              <a:ext uri="{FF2B5EF4-FFF2-40B4-BE49-F238E27FC236}">
                <a16:creationId xmlns:a16="http://schemas.microsoft.com/office/drawing/2014/main" id="{C2A48871-F56D-434E-BEA8-77EB357C6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977" y="653540"/>
            <a:ext cx="3729547" cy="3729547"/>
          </a:xfrm>
          <a:prstGeom prst="rect">
            <a:avLst/>
          </a:prstGeom>
        </p:spPr>
      </p:pic>
      <p:sp>
        <p:nvSpPr>
          <p:cNvPr id="7" name="TextBox 6">
            <a:extLst>
              <a:ext uri="{FF2B5EF4-FFF2-40B4-BE49-F238E27FC236}">
                <a16:creationId xmlns:a16="http://schemas.microsoft.com/office/drawing/2014/main" id="{9BBA3FB8-8F6C-4CCC-ADC3-FA861B58A09B}"/>
              </a:ext>
            </a:extLst>
          </p:cNvPr>
          <p:cNvSpPr txBox="1"/>
          <p:nvPr/>
        </p:nvSpPr>
        <p:spPr>
          <a:xfrm>
            <a:off x="6512977" y="4630366"/>
            <a:ext cx="4265270" cy="369332"/>
          </a:xfrm>
          <a:prstGeom prst="rect">
            <a:avLst/>
          </a:prstGeom>
          <a:noFill/>
        </p:spPr>
        <p:txBody>
          <a:bodyPr wrap="square" rtlCol="0">
            <a:spAutoFit/>
          </a:bodyPr>
          <a:lstStyle/>
          <a:p>
            <a:r>
              <a:rPr lang="en-US" altLang="zh-CN" dirty="0"/>
              <a:t>Ultrasonic sensor module HC-SR04</a:t>
            </a:r>
            <a:endParaRPr lang="en-US" dirty="0"/>
          </a:p>
        </p:txBody>
      </p:sp>
    </p:spTree>
    <p:extLst>
      <p:ext uri="{BB962C8B-B14F-4D97-AF65-F5344CB8AC3E}">
        <p14:creationId xmlns:p14="http://schemas.microsoft.com/office/powerpoint/2010/main" val="2486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9658"/>
            <a:ext cx="10515600" cy="1325563"/>
          </a:xfrm>
        </p:spPr>
        <p:txBody>
          <a:bodyPr/>
          <a:lstStyle/>
          <a:p>
            <a:r>
              <a:rPr lang="en-US" dirty="0"/>
              <a:t>The Monkey King is trapped under Five Fingers Mountain</a:t>
            </a:r>
          </a:p>
        </p:txBody>
      </p:sp>
      <p:pic>
        <p:nvPicPr>
          <p:cNvPr id="4" name="Content Placeholder 3"/>
          <p:cNvPicPr>
            <a:picLocks noGrp="1" noChangeAspect="1"/>
          </p:cNvPicPr>
          <p:nvPr>
            <p:ph idx="1"/>
          </p:nvPr>
        </p:nvPicPr>
        <p:blipFill>
          <a:blip r:embed="rId2"/>
          <a:stretch>
            <a:fillRect/>
          </a:stretch>
        </p:blipFill>
        <p:spPr>
          <a:xfrm>
            <a:off x="1887182" y="1690688"/>
            <a:ext cx="7426152" cy="4664552"/>
          </a:xfrm>
          <a:prstGeom prst="rect">
            <a:avLst/>
          </a:prstGeom>
        </p:spPr>
      </p:pic>
    </p:spTree>
    <p:extLst>
      <p:ext uri="{BB962C8B-B14F-4D97-AF65-F5344CB8AC3E}">
        <p14:creationId xmlns:p14="http://schemas.microsoft.com/office/powerpoint/2010/main" val="135633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F7B0700D-C0DA-4E2A-8AD0-5C1EB5A9C3A7}"/>
              </a:ext>
            </a:extLst>
          </p:cNvPr>
          <p:cNvSpPr/>
          <p:nvPr/>
        </p:nvSpPr>
        <p:spPr>
          <a:xfrm>
            <a:off x="1693537" y="2532421"/>
            <a:ext cx="2342133" cy="1793158"/>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&lt;&lt;device&gt;&gt;</a:t>
            </a:r>
          </a:p>
          <a:p>
            <a:pPr algn="ctr"/>
            <a:r>
              <a:rPr lang="en-US" sz="2000" b="1" dirty="0">
                <a:solidFill>
                  <a:schemeClr val="tx1"/>
                </a:solidFill>
              </a:rPr>
              <a:t>:wheel encoder </a:t>
            </a:r>
          </a:p>
          <a:p>
            <a:pPr algn="ctr"/>
            <a:endParaRPr lang="en-US" sz="1400" b="1" dirty="0">
              <a:solidFill>
                <a:schemeClr val="tx1"/>
              </a:solidFill>
            </a:endParaRPr>
          </a:p>
        </p:txBody>
      </p:sp>
      <p:pic>
        <p:nvPicPr>
          <p:cNvPr id="6" name="Picture 5" descr="A close up of a device&#10;&#10;Description generated with high confidence">
            <a:extLst>
              <a:ext uri="{FF2B5EF4-FFF2-40B4-BE49-F238E27FC236}">
                <a16:creationId xmlns:a16="http://schemas.microsoft.com/office/drawing/2014/main" id="{800287D2-F8C9-4164-9404-3BDD56438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19201"/>
            <a:ext cx="3757246" cy="3757246"/>
          </a:xfrm>
          <a:prstGeom prst="rect">
            <a:avLst/>
          </a:prstGeom>
        </p:spPr>
      </p:pic>
      <p:sp>
        <p:nvSpPr>
          <p:cNvPr id="7" name="TextBox 6">
            <a:extLst>
              <a:ext uri="{FF2B5EF4-FFF2-40B4-BE49-F238E27FC236}">
                <a16:creationId xmlns:a16="http://schemas.microsoft.com/office/drawing/2014/main" id="{5C14E6CD-3D80-4F58-94BB-E2A793FEB180}"/>
              </a:ext>
            </a:extLst>
          </p:cNvPr>
          <p:cNvSpPr txBox="1"/>
          <p:nvPr/>
        </p:nvSpPr>
        <p:spPr>
          <a:xfrm>
            <a:off x="5627076" y="5117123"/>
            <a:ext cx="4695093" cy="646331"/>
          </a:xfrm>
          <a:prstGeom prst="rect">
            <a:avLst/>
          </a:prstGeom>
          <a:noFill/>
        </p:spPr>
        <p:txBody>
          <a:bodyPr wrap="square" rtlCol="0">
            <a:spAutoFit/>
          </a:bodyPr>
          <a:lstStyle/>
          <a:p>
            <a:r>
              <a:rPr lang="en-US" altLang="zh-CN" dirty="0" err="1"/>
              <a:t>Dagu</a:t>
            </a:r>
            <a:r>
              <a:rPr lang="en-US" altLang="zh-CN" dirty="0"/>
              <a:t> simple hall-effect magnetic wheel encoder kit RS030</a:t>
            </a:r>
          </a:p>
        </p:txBody>
      </p:sp>
    </p:spTree>
    <p:extLst>
      <p:ext uri="{BB962C8B-B14F-4D97-AF65-F5344CB8AC3E}">
        <p14:creationId xmlns:p14="http://schemas.microsoft.com/office/powerpoint/2010/main" val="255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4C92329D-9B92-4159-AFC5-59FA4DE989F6}"/>
              </a:ext>
            </a:extLst>
          </p:cNvPr>
          <p:cNvSpPr/>
          <p:nvPr/>
        </p:nvSpPr>
        <p:spPr>
          <a:xfrm>
            <a:off x="1266159" y="954950"/>
            <a:ext cx="2830983" cy="2658716"/>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b="1" dirty="0">
              <a:solidFill>
                <a:schemeClr val="tx1"/>
              </a:solidFill>
            </a:endParaRPr>
          </a:p>
          <a:p>
            <a:pPr algn="ctr"/>
            <a:r>
              <a:rPr lang="en-US" b="1" dirty="0">
                <a:solidFill>
                  <a:schemeClr val="tx1"/>
                </a:solidFill>
              </a:rPr>
              <a:t>&lt;&lt;device&gt;&gt;</a:t>
            </a:r>
          </a:p>
          <a:p>
            <a:pPr algn="ctr"/>
            <a:r>
              <a:rPr lang="en-US" b="1" dirty="0">
                <a:solidFill>
                  <a:schemeClr val="tx1"/>
                </a:solidFill>
              </a:rPr>
              <a:t>:communication devices (camera, speaker and microphone)</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pic>
        <p:nvPicPr>
          <p:cNvPr id="6" name="Picture 5" descr="A circuit board&#10;&#10;Description generated with very high confidence">
            <a:extLst>
              <a:ext uri="{FF2B5EF4-FFF2-40B4-BE49-F238E27FC236}">
                <a16:creationId xmlns:a16="http://schemas.microsoft.com/office/drawing/2014/main" id="{9A709786-50F4-4AFE-888E-0C0AFC8C0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368" y="523630"/>
            <a:ext cx="2153561" cy="2658717"/>
          </a:xfrm>
          <a:prstGeom prst="rect">
            <a:avLst/>
          </a:prstGeom>
        </p:spPr>
      </p:pic>
      <p:sp>
        <p:nvSpPr>
          <p:cNvPr id="7" name="TextBox 6">
            <a:extLst>
              <a:ext uri="{FF2B5EF4-FFF2-40B4-BE49-F238E27FC236}">
                <a16:creationId xmlns:a16="http://schemas.microsoft.com/office/drawing/2014/main" id="{84E5842B-007A-4A37-AB1F-14A9C1864CF2}"/>
              </a:ext>
            </a:extLst>
          </p:cNvPr>
          <p:cNvSpPr txBox="1"/>
          <p:nvPr/>
        </p:nvSpPr>
        <p:spPr>
          <a:xfrm>
            <a:off x="6573719" y="3429000"/>
            <a:ext cx="2936630" cy="369332"/>
          </a:xfrm>
          <a:prstGeom prst="rect">
            <a:avLst/>
          </a:prstGeom>
          <a:noFill/>
        </p:spPr>
        <p:txBody>
          <a:bodyPr wrap="square" rtlCol="0">
            <a:spAutoFit/>
          </a:bodyPr>
          <a:lstStyle/>
          <a:p>
            <a:r>
              <a:rPr lang="en-US" dirty="0"/>
              <a:t>Raspberry Pi camera board</a:t>
            </a:r>
          </a:p>
        </p:txBody>
      </p:sp>
      <p:sp>
        <p:nvSpPr>
          <p:cNvPr id="12" name="TextBox 11">
            <a:extLst>
              <a:ext uri="{FF2B5EF4-FFF2-40B4-BE49-F238E27FC236}">
                <a16:creationId xmlns:a16="http://schemas.microsoft.com/office/drawing/2014/main" id="{168559B4-F1FF-45B5-BE62-FC7C0BFC6484}"/>
              </a:ext>
            </a:extLst>
          </p:cNvPr>
          <p:cNvSpPr txBox="1"/>
          <p:nvPr/>
        </p:nvSpPr>
        <p:spPr>
          <a:xfrm>
            <a:off x="7366491" y="6066692"/>
            <a:ext cx="3977050" cy="369332"/>
          </a:xfrm>
          <a:prstGeom prst="rect">
            <a:avLst/>
          </a:prstGeom>
          <a:noFill/>
        </p:spPr>
        <p:txBody>
          <a:bodyPr wrap="square" rtlCol="0">
            <a:spAutoFit/>
          </a:bodyPr>
          <a:lstStyle/>
          <a:p>
            <a:r>
              <a:rPr lang="en-US" dirty="0"/>
              <a:t>microphone</a:t>
            </a:r>
          </a:p>
        </p:txBody>
      </p:sp>
      <p:sp>
        <p:nvSpPr>
          <p:cNvPr id="13" name="TextBox 12">
            <a:extLst>
              <a:ext uri="{FF2B5EF4-FFF2-40B4-BE49-F238E27FC236}">
                <a16:creationId xmlns:a16="http://schemas.microsoft.com/office/drawing/2014/main" id="{BA2EDE0B-147F-4DAF-9865-9781D5A4300B}"/>
              </a:ext>
            </a:extLst>
          </p:cNvPr>
          <p:cNvSpPr txBox="1"/>
          <p:nvPr/>
        </p:nvSpPr>
        <p:spPr>
          <a:xfrm>
            <a:off x="2198077" y="6066692"/>
            <a:ext cx="2198077" cy="369332"/>
          </a:xfrm>
          <a:prstGeom prst="rect">
            <a:avLst/>
          </a:prstGeom>
          <a:noFill/>
        </p:spPr>
        <p:txBody>
          <a:bodyPr wrap="square" rtlCol="0">
            <a:spAutoFit/>
          </a:bodyPr>
          <a:lstStyle/>
          <a:p>
            <a:r>
              <a:rPr lang="en-US" dirty="0"/>
              <a:t>speaker</a:t>
            </a:r>
          </a:p>
        </p:txBody>
      </p:sp>
      <p:pic>
        <p:nvPicPr>
          <p:cNvPr id="3" name="Graphic 2" descr="Volume">
            <a:extLst>
              <a:ext uri="{FF2B5EF4-FFF2-40B4-BE49-F238E27FC236}">
                <a16:creationId xmlns:a16="http://schemas.microsoft.com/office/drawing/2014/main" id="{4340FCAC-0360-475D-B9EB-F49867A7F9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614" y="4363969"/>
            <a:ext cx="1439007" cy="1439007"/>
          </a:xfrm>
          <a:prstGeom prst="rect">
            <a:avLst/>
          </a:prstGeom>
        </p:spPr>
      </p:pic>
      <p:pic>
        <p:nvPicPr>
          <p:cNvPr id="8" name="Graphic 7" descr="Radio microphone">
            <a:extLst>
              <a:ext uri="{FF2B5EF4-FFF2-40B4-BE49-F238E27FC236}">
                <a16:creationId xmlns:a16="http://schemas.microsoft.com/office/drawing/2014/main" id="{D3DBDA5F-18EB-486C-917F-344123F57C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6491" y="4407929"/>
            <a:ext cx="1351085" cy="1351085"/>
          </a:xfrm>
          <a:prstGeom prst="rect">
            <a:avLst/>
          </a:prstGeom>
        </p:spPr>
      </p:pic>
    </p:spTree>
    <p:extLst>
      <p:ext uri="{BB962C8B-B14F-4D97-AF65-F5344CB8AC3E}">
        <p14:creationId xmlns:p14="http://schemas.microsoft.com/office/powerpoint/2010/main" val="4197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electronics, monitor&#10;&#10;Description generated with high confidence">
            <a:extLst>
              <a:ext uri="{FF2B5EF4-FFF2-40B4-BE49-F238E27FC236}">
                <a16:creationId xmlns:a16="http://schemas.microsoft.com/office/drawing/2014/main" id="{34A36F38-446B-4D75-8041-9FD96CE79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4804"/>
            <a:ext cx="4900735" cy="2792648"/>
          </a:xfrm>
          <a:prstGeom prst="rect">
            <a:avLst/>
          </a:prstGeom>
        </p:spPr>
      </p:pic>
      <p:sp>
        <p:nvSpPr>
          <p:cNvPr id="6" name="Cube 5">
            <a:extLst>
              <a:ext uri="{FF2B5EF4-FFF2-40B4-BE49-F238E27FC236}">
                <a16:creationId xmlns:a16="http://schemas.microsoft.com/office/drawing/2014/main" id="{C616BC2B-1D6D-4B93-AC25-B8192552840C}"/>
              </a:ext>
            </a:extLst>
          </p:cNvPr>
          <p:cNvSpPr/>
          <p:nvPr/>
        </p:nvSpPr>
        <p:spPr>
          <a:xfrm>
            <a:off x="1619601" y="2210383"/>
            <a:ext cx="2057455" cy="1681490"/>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2000" b="1" dirty="0">
              <a:solidFill>
                <a:schemeClr val="tx1"/>
              </a:solidFill>
            </a:endParaRPr>
          </a:p>
          <a:p>
            <a:pPr algn="ctr"/>
            <a:r>
              <a:rPr lang="en-US" sz="2000" b="1" dirty="0">
                <a:solidFill>
                  <a:schemeClr val="tx1"/>
                </a:solidFill>
              </a:rPr>
              <a:t>&lt;&lt;device&gt;&gt;</a:t>
            </a:r>
          </a:p>
          <a:p>
            <a:pPr algn="ctr"/>
            <a:r>
              <a:rPr lang="en-US" sz="2000" b="1" dirty="0">
                <a:solidFill>
                  <a:schemeClr val="tx1"/>
                </a:solidFill>
              </a:rPr>
              <a:t>:Lidar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7" name="TextBox 6">
            <a:extLst>
              <a:ext uri="{FF2B5EF4-FFF2-40B4-BE49-F238E27FC236}">
                <a16:creationId xmlns:a16="http://schemas.microsoft.com/office/drawing/2014/main" id="{C5B96085-5596-4B29-8F74-EB235964B243}"/>
              </a:ext>
            </a:extLst>
          </p:cNvPr>
          <p:cNvSpPr txBox="1"/>
          <p:nvPr/>
        </p:nvSpPr>
        <p:spPr>
          <a:xfrm>
            <a:off x="7398920" y="4727641"/>
            <a:ext cx="3064213" cy="369332"/>
          </a:xfrm>
          <a:prstGeom prst="rect">
            <a:avLst/>
          </a:prstGeom>
          <a:noFill/>
        </p:spPr>
        <p:txBody>
          <a:bodyPr wrap="square" rtlCol="0">
            <a:spAutoFit/>
          </a:bodyPr>
          <a:lstStyle/>
          <a:p>
            <a:r>
              <a:rPr lang="en-US" dirty="0"/>
              <a:t>RPLIDAR A1 by SLAMTECH</a:t>
            </a:r>
          </a:p>
        </p:txBody>
      </p:sp>
    </p:spTree>
    <p:extLst>
      <p:ext uri="{BB962C8B-B14F-4D97-AF65-F5344CB8AC3E}">
        <p14:creationId xmlns:p14="http://schemas.microsoft.com/office/powerpoint/2010/main" val="114266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generated with high confidence">
            <a:extLst>
              <a:ext uri="{FF2B5EF4-FFF2-40B4-BE49-F238E27FC236}">
                <a16:creationId xmlns:a16="http://schemas.microsoft.com/office/drawing/2014/main" id="{EF1999E4-19FB-4452-A165-856E498A3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724" y="819137"/>
            <a:ext cx="7624551" cy="5589371"/>
          </a:xfrm>
          <a:prstGeom prst="rect">
            <a:avLst/>
          </a:prstGeom>
        </p:spPr>
      </p:pic>
    </p:spTree>
    <p:extLst>
      <p:ext uri="{BB962C8B-B14F-4D97-AF65-F5344CB8AC3E}">
        <p14:creationId xmlns:p14="http://schemas.microsoft.com/office/powerpoint/2010/main" val="158101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3860800"/>
            <a:ext cx="5218655" cy="2997200"/>
          </a:xfrm>
          <a:prstGeom prst="rect">
            <a:avLst/>
          </a:prstGeom>
        </p:spPr>
      </p:pic>
      <p:pic>
        <p:nvPicPr>
          <p:cNvPr id="5" name="Content Placeholder 3"/>
          <p:cNvPicPr>
            <a:picLocks noChangeAspect="1"/>
          </p:cNvPicPr>
          <p:nvPr/>
        </p:nvPicPr>
        <p:blipFill>
          <a:blip r:embed="rId3"/>
          <a:stretch>
            <a:fillRect/>
          </a:stretch>
        </p:blipFill>
        <p:spPr>
          <a:xfrm>
            <a:off x="5218655" y="0"/>
            <a:ext cx="7002635" cy="4987171"/>
          </a:xfrm>
          <a:prstGeom prst="rect">
            <a:avLst/>
          </a:prstGeom>
        </p:spPr>
      </p:pic>
      <p:sp>
        <p:nvSpPr>
          <p:cNvPr id="6" name="Rounded Rectangular Callout 5"/>
          <p:cNvSpPr/>
          <p:nvPr/>
        </p:nvSpPr>
        <p:spPr>
          <a:xfrm>
            <a:off x="643467" y="1405467"/>
            <a:ext cx="4030133" cy="1930400"/>
          </a:xfrm>
          <a:prstGeom prst="wedgeRoundRectCallout">
            <a:avLst>
              <a:gd name="adj1" fmla="val -2766"/>
              <a:gd name="adj2" fmla="val 70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ular Callout 6"/>
          <p:cNvSpPr/>
          <p:nvPr/>
        </p:nvSpPr>
        <p:spPr>
          <a:xfrm>
            <a:off x="5455722" y="59571"/>
            <a:ext cx="4030133" cy="1930400"/>
          </a:xfrm>
          <a:prstGeom prst="wedgeRoundRectCallout">
            <a:avLst>
              <a:gd name="adj1" fmla="val 50175"/>
              <a:gd name="adj2" fmla="val 7478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8994" y="1770502"/>
            <a:ext cx="3640666" cy="1569660"/>
          </a:xfrm>
          <a:prstGeom prst="rect">
            <a:avLst/>
          </a:prstGeom>
          <a:noFill/>
        </p:spPr>
        <p:txBody>
          <a:bodyPr wrap="square" rtlCol="0">
            <a:spAutoFit/>
          </a:bodyPr>
          <a:lstStyle/>
          <a:p>
            <a:r>
              <a:rPr lang="en-US" sz="2400" dirty="0"/>
              <a:t>How does Vincent work?</a:t>
            </a:r>
          </a:p>
          <a:p>
            <a:r>
              <a:rPr lang="en-US" sz="2400" dirty="0"/>
              <a:t>I don</a:t>
            </a:r>
            <a:r>
              <a:rPr lang="mr-IN" sz="2400" dirty="0"/>
              <a:t>’</a:t>
            </a:r>
            <a:r>
              <a:rPr lang="en-US" sz="2400" dirty="0"/>
              <a:t>t want it to hurt my monkey</a:t>
            </a:r>
            <a:r>
              <a:rPr lang="mr-IN" sz="2400" dirty="0"/>
              <a:t>…</a:t>
            </a:r>
            <a:endParaRPr lang="en-US" sz="2400" dirty="0"/>
          </a:p>
          <a:p>
            <a:endParaRPr lang="en-US" sz="2400" dirty="0"/>
          </a:p>
        </p:txBody>
      </p:sp>
      <p:sp>
        <p:nvSpPr>
          <p:cNvPr id="9" name="TextBox 8"/>
          <p:cNvSpPr txBox="1"/>
          <p:nvPr/>
        </p:nvSpPr>
        <p:spPr>
          <a:xfrm>
            <a:off x="5995300" y="5359400"/>
            <a:ext cx="5449344" cy="1200329"/>
          </a:xfrm>
          <a:prstGeom prst="rect">
            <a:avLst/>
          </a:prstGeom>
          <a:noFill/>
        </p:spPr>
        <p:txBody>
          <a:bodyPr wrap="square" rtlCol="0">
            <a:spAutoFit/>
          </a:bodyPr>
          <a:lstStyle/>
          <a:p>
            <a:r>
              <a:rPr lang="en-US" sz="2400" dirty="0"/>
              <a:t>Before using Vincent to rescue his apprentice, the monk has a few questions to ask</a:t>
            </a:r>
            <a:r>
              <a:rPr lang="mr-IN" sz="2400" dirty="0"/>
              <a:t>…</a:t>
            </a:r>
            <a:endParaRPr lang="en-US" sz="2400" dirty="0"/>
          </a:p>
        </p:txBody>
      </p:sp>
      <p:sp>
        <p:nvSpPr>
          <p:cNvPr id="10" name="TextBox 9"/>
          <p:cNvSpPr txBox="1"/>
          <p:nvPr/>
        </p:nvSpPr>
        <p:spPr>
          <a:xfrm>
            <a:off x="5650455" y="452096"/>
            <a:ext cx="3640666" cy="830997"/>
          </a:xfrm>
          <a:prstGeom prst="rect">
            <a:avLst/>
          </a:prstGeom>
          <a:noFill/>
        </p:spPr>
        <p:txBody>
          <a:bodyPr wrap="square" rtlCol="0">
            <a:spAutoFit/>
          </a:bodyPr>
          <a:lstStyle/>
          <a:p>
            <a:r>
              <a:rPr lang="en-US" sz="2400" dirty="0"/>
              <a:t>Let me tell you about the component design</a:t>
            </a:r>
            <a:r>
              <a:rPr lang="mr-IN" sz="2400" dirty="0"/>
              <a:t>…</a:t>
            </a:r>
            <a:endParaRPr lang="en-US" sz="2400" dirty="0"/>
          </a:p>
        </p:txBody>
      </p:sp>
    </p:spTree>
    <p:extLst>
      <p:ext uri="{BB962C8B-B14F-4D97-AF65-F5344CB8AC3E}">
        <p14:creationId xmlns:p14="http://schemas.microsoft.com/office/powerpoint/2010/main" val="176827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0A66-7762-3941-B687-D5976F8216F6}"/>
              </a:ext>
            </a:extLst>
          </p:cNvPr>
          <p:cNvSpPr>
            <a:spLocks noGrp="1"/>
          </p:cNvSpPr>
          <p:nvPr>
            <p:ph type="ctrTitle"/>
          </p:nvPr>
        </p:nvSpPr>
        <p:spPr>
          <a:xfrm>
            <a:off x="259976" y="129543"/>
            <a:ext cx="9681882" cy="747721"/>
          </a:xfrm>
        </p:spPr>
        <p:txBody>
          <a:bodyPr>
            <a:normAutofit fontScale="90000"/>
          </a:bodyPr>
          <a:lstStyle/>
          <a:p>
            <a:r>
              <a:rPr lang="en-US" dirty="0"/>
              <a:t>Vincent is tele operated in phase 1</a:t>
            </a:r>
          </a:p>
        </p:txBody>
      </p:sp>
      <p:sp>
        <p:nvSpPr>
          <p:cNvPr id="4" name="Process 3">
            <a:extLst>
              <a:ext uri="{FF2B5EF4-FFF2-40B4-BE49-F238E27FC236}">
                <a16:creationId xmlns:a16="http://schemas.microsoft.com/office/drawing/2014/main" id="{8B393A8D-D4B1-CC49-AE8E-72E6B1F9AD63}"/>
              </a:ext>
            </a:extLst>
          </p:cNvPr>
          <p:cNvSpPr/>
          <p:nvPr/>
        </p:nvSpPr>
        <p:spPr>
          <a:xfrm>
            <a:off x="6517342" y="2120432"/>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a:t>
            </a:r>
          </a:p>
        </p:txBody>
      </p:sp>
      <p:sp>
        <p:nvSpPr>
          <p:cNvPr id="5" name="Process 4">
            <a:extLst>
              <a:ext uri="{FF2B5EF4-FFF2-40B4-BE49-F238E27FC236}">
                <a16:creationId xmlns:a16="http://schemas.microsoft.com/office/drawing/2014/main" id="{2D8952A0-CC5E-F941-AEC8-8FFB75A7C571}"/>
              </a:ext>
            </a:extLst>
          </p:cNvPr>
          <p:cNvSpPr/>
          <p:nvPr/>
        </p:nvSpPr>
        <p:spPr>
          <a:xfrm>
            <a:off x="2465294" y="2120433"/>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RPi</a:t>
            </a:r>
            <a:r>
              <a:rPr lang="en-US" dirty="0"/>
              <a:t> </a:t>
            </a:r>
          </a:p>
        </p:txBody>
      </p:sp>
      <p:sp>
        <p:nvSpPr>
          <p:cNvPr id="6" name="Process 5">
            <a:extLst>
              <a:ext uri="{FF2B5EF4-FFF2-40B4-BE49-F238E27FC236}">
                <a16:creationId xmlns:a16="http://schemas.microsoft.com/office/drawing/2014/main" id="{4A2D6644-CB9F-D14F-8DB0-69BA5176D9D8}"/>
              </a:ext>
            </a:extLst>
          </p:cNvPr>
          <p:cNvSpPr/>
          <p:nvPr/>
        </p:nvSpPr>
        <p:spPr>
          <a:xfrm>
            <a:off x="2451399" y="4923882"/>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VNC Viewer on Laptop</a:t>
            </a:r>
          </a:p>
        </p:txBody>
      </p:sp>
      <p:sp>
        <p:nvSpPr>
          <p:cNvPr id="7" name="Process 6">
            <a:extLst>
              <a:ext uri="{FF2B5EF4-FFF2-40B4-BE49-F238E27FC236}">
                <a16:creationId xmlns:a16="http://schemas.microsoft.com/office/drawing/2014/main" id="{C8CDD389-D103-2344-B29E-635899E8102F}"/>
              </a:ext>
            </a:extLst>
          </p:cNvPr>
          <p:cNvSpPr/>
          <p:nvPr/>
        </p:nvSpPr>
        <p:spPr>
          <a:xfrm>
            <a:off x="6517342" y="4812553"/>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Hector SLAM on </a:t>
            </a:r>
            <a:r>
              <a:rPr lang="en-US" dirty="0" err="1"/>
              <a:t>RPi</a:t>
            </a:r>
            <a:endParaRPr lang="en-US" dirty="0"/>
          </a:p>
        </p:txBody>
      </p:sp>
      <p:sp>
        <p:nvSpPr>
          <p:cNvPr id="8" name="Process 7">
            <a:extLst>
              <a:ext uri="{FF2B5EF4-FFF2-40B4-BE49-F238E27FC236}">
                <a16:creationId xmlns:a16="http://schemas.microsoft.com/office/drawing/2014/main" id="{A06801E9-0B2C-6E45-9CA8-7290E129BDBB}"/>
              </a:ext>
            </a:extLst>
          </p:cNvPr>
          <p:cNvSpPr/>
          <p:nvPr/>
        </p:nvSpPr>
        <p:spPr>
          <a:xfrm>
            <a:off x="9744635" y="4923881"/>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LIDAR</a:t>
            </a:r>
          </a:p>
        </p:txBody>
      </p:sp>
      <p:sp>
        <p:nvSpPr>
          <p:cNvPr id="11" name="Up Arrow 10">
            <a:extLst>
              <a:ext uri="{FF2B5EF4-FFF2-40B4-BE49-F238E27FC236}">
                <a16:creationId xmlns:a16="http://schemas.microsoft.com/office/drawing/2014/main" id="{10B3865F-A065-C74F-BCE1-8778B093BFB0}"/>
              </a:ext>
            </a:extLst>
          </p:cNvPr>
          <p:cNvSpPr/>
          <p:nvPr/>
        </p:nvSpPr>
        <p:spPr>
          <a:xfrm>
            <a:off x="2787128" y="3245224"/>
            <a:ext cx="493954" cy="135367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9B2C9119-3AA1-7A4F-833A-6CA89B41F5D3}"/>
              </a:ext>
            </a:extLst>
          </p:cNvPr>
          <p:cNvSpPr/>
          <p:nvPr/>
        </p:nvSpPr>
        <p:spPr>
          <a:xfrm rot="16200000">
            <a:off x="4827047" y="4552576"/>
            <a:ext cx="493954" cy="135367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F517E9BD-B10D-7B4B-A256-3C135BD0B052}"/>
              </a:ext>
            </a:extLst>
          </p:cNvPr>
          <p:cNvSpPr/>
          <p:nvPr/>
        </p:nvSpPr>
        <p:spPr>
          <a:xfrm rot="5400000">
            <a:off x="4827047" y="1924050"/>
            <a:ext cx="493954" cy="135367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F9E7423E-9039-BA41-AC44-0A092749A2EF}"/>
              </a:ext>
            </a:extLst>
          </p:cNvPr>
          <p:cNvSpPr/>
          <p:nvPr/>
        </p:nvSpPr>
        <p:spPr>
          <a:xfrm rot="16200000">
            <a:off x="8404413" y="4541833"/>
            <a:ext cx="493954" cy="135367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0C375F-2E9F-1D46-9D23-2FA43DE28DEA}"/>
              </a:ext>
            </a:extLst>
          </p:cNvPr>
          <p:cNvSpPr txBox="1"/>
          <p:nvPr/>
        </p:nvSpPr>
        <p:spPr>
          <a:xfrm>
            <a:off x="8216153" y="5512924"/>
            <a:ext cx="1528482" cy="646331"/>
          </a:xfrm>
          <a:prstGeom prst="rect">
            <a:avLst/>
          </a:prstGeom>
          <a:noFill/>
        </p:spPr>
        <p:txBody>
          <a:bodyPr wrap="square" rtlCol="0">
            <a:spAutoFit/>
          </a:bodyPr>
          <a:lstStyle/>
          <a:p>
            <a:r>
              <a:rPr lang="en-US" dirty="0"/>
              <a:t>Distance </a:t>
            </a:r>
          </a:p>
          <a:p>
            <a:r>
              <a:rPr lang="en-US" dirty="0"/>
              <a:t>data</a:t>
            </a:r>
          </a:p>
        </p:txBody>
      </p:sp>
      <p:sp>
        <p:nvSpPr>
          <p:cNvPr id="16" name="TextBox 15">
            <a:extLst>
              <a:ext uri="{FF2B5EF4-FFF2-40B4-BE49-F238E27FC236}">
                <a16:creationId xmlns:a16="http://schemas.microsoft.com/office/drawing/2014/main" id="{13360401-A060-1344-AE7D-AA74800E325D}"/>
              </a:ext>
            </a:extLst>
          </p:cNvPr>
          <p:cNvSpPr txBox="1"/>
          <p:nvPr/>
        </p:nvSpPr>
        <p:spPr>
          <a:xfrm>
            <a:off x="1092799" y="3737393"/>
            <a:ext cx="1694329" cy="369332"/>
          </a:xfrm>
          <a:prstGeom prst="rect">
            <a:avLst/>
          </a:prstGeom>
          <a:noFill/>
        </p:spPr>
        <p:txBody>
          <a:bodyPr wrap="square" rtlCol="0">
            <a:spAutoFit/>
          </a:bodyPr>
          <a:lstStyle/>
          <a:p>
            <a:r>
              <a:rPr lang="en-US" dirty="0"/>
              <a:t>User command</a:t>
            </a:r>
          </a:p>
        </p:txBody>
      </p:sp>
      <p:sp>
        <p:nvSpPr>
          <p:cNvPr id="17" name="TextBox 16">
            <a:extLst>
              <a:ext uri="{FF2B5EF4-FFF2-40B4-BE49-F238E27FC236}">
                <a16:creationId xmlns:a16="http://schemas.microsoft.com/office/drawing/2014/main" id="{E3423C48-9B0D-E24E-9C40-A0856176942D}"/>
              </a:ext>
            </a:extLst>
          </p:cNvPr>
          <p:cNvSpPr txBox="1"/>
          <p:nvPr/>
        </p:nvSpPr>
        <p:spPr>
          <a:xfrm>
            <a:off x="9654990" y="3922059"/>
            <a:ext cx="1528482" cy="923330"/>
          </a:xfrm>
          <a:prstGeom prst="rect">
            <a:avLst/>
          </a:prstGeom>
          <a:noFill/>
        </p:spPr>
        <p:txBody>
          <a:bodyPr wrap="square" rtlCol="0">
            <a:spAutoFit/>
          </a:bodyPr>
          <a:lstStyle/>
          <a:p>
            <a:r>
              <a:rPr lang="en-US" dirty="0"/>
              <a:t>LIDAR gathers new information</a:t>
            </a:r>
          </a:p>
        </p:txBody>
      </p:sp>
      <p:sp>
        <p:nvSpPr>
          <p:cNvPr id="18" name="TextBox 17">
            <a:extLst>
              <a:ext uri="{FF2B5EF4-FFF2-40B4-BE49-F238E27FC236}">
                <a16:creationId xmlns:a16="http://schemas.microsoft.com/office/drawing/2014/main" id="{1AEB4E7E-28F9-F949-BC8D-48D54F85F880}"/>
              </a:ext>
            </a:extLst>
          </p:cNvPr>
          <p:cNvSpPr txBox="1"/>
          <p:nvPr/>
        </p:nvSpPr>
        <p:spPr>
          <a:xfrm>
            <a:off x="6423213" y="1474101"/>
            <a:ext cx="1353670" cy="646331"/>
          </a:xfrm>
          <a:prstGeom prst="rect">
            <a:avLst/>
          </a:prstGeom>
          <a:noFill/>
        </p:spPr>
        <p:txBody>
          <a:bodyPr wrap="square" rtlCol="0">
            <a:spAutoFit/>
          </a:bodyPr>
          <a:lstStyle/>
          <a:p>
            <a:r>
              <a:rPr lang="en-US" dirty="0"/>
              <a:t>Vincent moves</a:t>
            </a:r>
          </a:p>
        </p:txBody>
      </p:sp>
      <p:sp>
        <p:nvSpPr>
          <p:cNvPr id="19" name="TextBox 18">
            <a:extLst>
              <a:ext uri="{FF2B5EF4-FFF2-40B4-BE49-F238E27FC236}">
                <a16:creationId xmlns:a16="http://schemas.microsoft.com/office/drawing/2014/main" id="{62960F2A-AA43-D24F-AE17-3270C73958E9}"/>
              </a:ext>
            </a:extLst>
          </p:cNvPr>
          <p:cNvSpPr txBox="1"/>
          <p:nvPr/>
        </p:nvSpPr>
        <p:spPr>
          <a:xfrm>
            <a:off x="4459802" y="1621384"/>
            <a:ext cx="1694329" cy="646331"/>
          </a:xfrm>
          <a:prstGeom prst="rect">
            <a:avLst/>
          </a:prstGeom>
          <a:noFill/>
        </p:spPr>
        <p:txBody>
          <a:bodyPr wrap="square" rtlCol="0">
            <a:spAutoFit/>
          </a:bodyPr>
          <a:lstStyle/>
          <a:p>
            <a:r>
              <a:rPr lang="en-US" dirty="0"/>
              <a:t>Navigation command</a:t>
            </a:r>
          </a:p>
        </p:txBody>
      </p:sp>
      <p:sp>
        <p:nvSpPr>
          <p:cNvPr id="26" name="Up Arrow 25">
            <a:extLst>
              <a:ext uri="{FF2B5EF4-FFF2-40B4-BE49-F238E27FC236}">
                <a16:creationId xmlns:a16="http://schemas.microsoft.com/office/drawing/2014/main" id="{430F0DBB-B57A-7A4D-911B-E69644D8EB08}"/>
              </a:ext>
            </a:extLst>
          </p:cNvPr>
          <p:cNvSpPr/>
          <p:nvPr/>
        </p:nvSpPr>
        <p:spPr>
          <a:xfrm rot="8128760">
            <a:off x="9081249" y="2510978"/>
            <a:ext cx="493954" cy="1353670"/>
          </a:xfrm>
          <a:prstGeom prst="up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FD5F3C2-2E17-9443-A798-60D229D962B3}"/>
              </a:ext>
            </a:extLst>
          </p:cNvPr>
          <p:cNvSpPr txBox="1"/>
          <p:nvPr/>
        </p:nvSpPr>
        <p:spPr>
          <a:xfrm>
            <a:off x="4226859" y="5548012"/>
            <a:ext cx="1981199" cy="923330"/>
          </a:xfrm>
          <a:prstGeom prst="rect">
            <a:avLst/>
          </a:prstGeom>
          <a:noFill/>
        </p:spPr>
        <p:txBody>
          <a:bodyPr wrap="square" rtlCol="0">
            <a:spAutoFit/>
          </a:bodyPr>
          <a:lstStyle/>
          <a:p>
            <a:r>
              <a:rPr lang="en-US" dirty="0"/>
              <a:t>Map constructed using LIDAR information</a:t>
            </a:r>
          </a:p>
        </p:txBody>
      </p:sp>
      <p:sp>
        <p:nvSpPr>
          <p:cNvPr id="28" name="Process 27">
            <a:extLst>
              <a:ext uri="{FF2B5EF4-FFF2-40B4-BE49-F238E27FC236}">
                <a16:creationId xmlns:a16="http://schemas.microsoft.com/office/drawing/2014/main" id="{4434BCB4-7EFA-F34A-A729-0736A9A94731}"/>
              </a:ext>
            </a:extLst>
          </p:cNvPr>
          <p:cNvSpPr/>
          <p:nvPr/>
        </p:nvSpPr>
        <p:spPr>
          <a:xfrm>
            <a:off x="6549803" y="5757598"/>
            <a:ext cx="1100489" cy="78277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Path recorded for phase 2</a:t>
            </a:r>
          </a:p>
        </p:txBody>
      </p:sp>
    </p:spTree>
    <p:extLst>
      <p:ext uri="{BB962C8B-B14F-4D97-AF65-F5344CB8AC3E}">
        <p14:creationId xmlns:p14="http://schemas.microsoft.com/office/powerpoint/2010/main" val="4724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additive="base">
                                        <p:cTn id="73" dur="500" fill="hold"/>
                                        <p:tgtEl>
                                          <p:spTgt spid="7"/>
                                        </p:tgtEl>
                                        <p:attrNameLst>
                                          <p:attrName>ppt_x</p:attrName>
                                        </p:attrNameLst>
                                      </p:cBhvr>
                                      <p:tavLst>
                                        <p:tav tm="0">
                                          <p:val>
                                            <p:strVal val="#ppt_x"/>
                                          </p:val>
                                        </p:tav>
                                        <p:tav tm="100000">
                                          <p:val>
                                            <p:strVal val="#ppt_x"/>
                                          </p:val>
                                        </p:tav>
                                      </p:tavLst>
                                    </p:anim>
                                    <p:anim calcmode="lin" valueType="num">
                                      <p:cBhvr additive="base">
                                        <p:cTn id="7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additive="base">
                                        <p:cTn id="89" dur="500" fill="hold"/>
                                        <p:tgtEl>
                                          <p:spTgt spid="27"/>
                                        </p:tgtEl>
                                        <p:attrNameLst>
                                          <p:attrName>ppt_x</p:attrName>
                                        </p:attrNameLst>
                                      </p:cBhvr>
                                      <p:tavLst>
                                        <p:tav tm="0">
                                          <p:val>
                                            <p:strVal val="#ppt_x"/>
                                          </p:val>
                                        </p:tav>
                                        <p:tav tm="100000">
                                          <p:val>
                                            <p:strVal val="#ppt_x"/>
                                          </p:val>
                                        </p:tav>
                                      </p:tavLst>
                                    </p:anim>
                                    <p:anim calcmode="lin" valueType="num">
                                      <p:cBhvr additive="base">
                                        <p:cTn id="9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p:bldP spid="16" grpId="0"/>
      <p:bldP spid="17" grpId="0"/>
      <p:bldP spid="18" grpId="0"/>
      <p:bldP spid="19" grpId="0"/>
      <p:bldP spid="26" grpId="0" animBg="1"/>
      <p:bldP spid="27" grpId="0"/>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0A66-7762-3941-B687-D5976F8216F6}"/>
              </a:ext>
            </a:extLst>
          </p:cNvPr>
          <p:cNvSpPr>
            <a:spLocks noGrp="1"/>
          </p:cNvSpPr>
          <p:nvPr>
            <p:ph type="ctrTitle"/>
          </p:nvPr>
        </p:nvSpPr>
        <p:spPr>
          <a:xfrm>
            <a:off x="297013" y="109041"/>
            <a:ext cx="9681882" cy="1698849"/>
          </a:xfrm>
        </p:spPr>
        <p:txBody>
          <a:bodyPr>
            <a:normAutofit fontScale="90000"/>
          </a:bodyPr>
          <a:lstStyle/>
          <a:p>
            <a:pPr algn="l"/>
            <a:r>
              <a:rPr lang="en-US" dirty="0"/>
              <a:t>Vincent backtracks autonomously in phase 2</a:t>
            </a:r>
          </a:p>
        </p:txBody>
      </p:sp>
      <p:sp>
        <p:nvSpPr>
          <p:cNvPr id="4" name="Process 3">
            <a:extLst>
              <a:ext uri="{FF2B5EF4-FFF2-40B4-BE49-F238E27FC236}">
                <a16:creationId xmlns:a16="http://schemas.microsoft.com/office/drawing/2014/main" id="{8B393A8D-D4B1-CC49-AE8E-72E6B1F9AD63}"/>
              </a:ext>
            </a:extLst>
          </p:cNvPr>
          <p:cNvSpPr/>
          <p:nvPr/>
        </p:nvSpPr>
        <p:spPr>
          <a:xfrm>
            <a:off x="6517342" y="2120432"/>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a:t>
            </a:r>
          </a:p>
        </p:txBody>
      </p:sp>
      <p:sp>
        <p:nvSpPr>
          <p:cNvPr id="5" name="Process 4">
            <a:extLst>
              <a:ext uri="{FF2B5EF4-FFF2-40B4-BE49-F238E27FC236}">
                <a16:creationId xmlns:a16="http://schemas.microsoft.com/office/drawing/2014/main" id="{2D8952A0-CC5E-F941-AEC8-8FFB75A7C571}"/>
              </a:ext>
            </a:extLst>
          </p:cNvPr>
          <p:cNvSpPr/>
          <p:nvPr/>
        </p:nvSpPr>
        <p:spPr>
          <a:xfrm>
            <a:off x="2763370" y="2145646"/>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RPi</a:t>
            </a:r>
            <a:r>
              <a:rPr lang="en-US" dirty="0"/>
              <a:t> </a:t>
            </a:r>
          </a:p>
        </p:txBody>
      </p:sp>
      <p:sp>
        <p:nvSpPr>
          <p:cNvPr id="6" name="Process 5">
            <a:extLst>
              <a:ext uri="{FF2B5EF4-FFF2-40B4-BE49-F238E27FC236}">
                <a16:creationId xmlns:a16="http://schemas.microsoft.com/office/drawing/2014/main" id="{4A2D6644-CB9F-D14F-8DB0-69BA5176D9D8}"/>
              </a:ext>
            </a:extLst>
          </p:cNvPr>
          <p:cNvSpPr/>
          <p:nvPr/>
        </p:nvSpPr>
        <p:spPr>
          <a:xfrm>
            <a:off x="1285987" y="5063471"/>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VNC Viewer on Laptop</a:t>
            </a:r>
          </a:p>
        </p:txBody>
      </p:sp>
      <p:sp>
        <p:nvSpPr>
          <p:cNvPr id="7" name="Process 6">
            <a:extLst>
              <a:ext uri="{FF2B5EF4-FFF2-40B4-BE49-F238E27FC236}">
                <a16:creationId xmlns:a16="http://schemas.microsoft.com/office/drawing/2014/main" id="{C8CDD389-D103-2344-B29E-635899E8102F}"/>
              </a:ext>
            </a:extLst>
          </p:cNvPr>
          <p:cNvSpPr/>
          <p:nvPr/>
        </p:nvSpPr>
        <p:spPr>
          <a:xfrm>
            <a:off x="6049946" y="4520480"/>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Hector SLAM on </a:t>
            </a:r>
            <a:r>
              <a:rPr lang="en-US" dirty="0" err="1"/>
              <a:t>RPi</a:t>
            </a:r>
            <a:endParaRPr lang="en-US" dirty="0"/>
          </a:p>
        </p:txBody>
      </p:sp>
      <p:sp>
        <p:nvSpPr>
          <p:cNvPr id="8" name="Process 7">
            <a:extLst>
              <a:ext uri="{FF2B5EF4-FFF2-40B4-BE49-F238E27FC236}">
                <a16:creationId xmlns:a16="http://schemas.microsoft.com/office/drawing/2014/main" id="{A06801E9-0B2C-6E45-9CA8-7290E129BDBB}"/>
              </a:ext>
            </a:extLst>
          </p:cNvPr>
          <p:cNvSpPr/>
          <p:nvPr/>
        </p:nvSpPr>
        <p:spPr>
          <a:xfrm>
            <a:off x="9744635" y="4923881"/>
            <a:ext cx="1165412" cy="8337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LIDAR</a:t>
            </a:r>
          </a:p>
        </p:txBody>
      </p:sp>
      <p:sp>
        <p:nvSpPr>
          <p:cNvPr id="11" name="Up Arrow 10">
            <a:extLst>
              <a:ext uri="{FF2B5EF4-FFF2-40B4-BE49-F238E27FC236}">
                <a16:creationId xmlns:a16="http://schemas.microsoft.com/office/drawing/2014/main" id="{10B3865F-A065-C74F-BCE1-8778B093BFB0}"/>
              </a:ext>
            </a:extLst>
          </p:cNvPr>
          <p:cNvSpPr/>
          <p:nvPr/>
        </p:nvSpPr>
        <p:spPr>
          <a:xfrm rot="1729024">
            <a:off x="2338108" y="3408831"/>
            <a:ext cx="493954" cy="135367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9B2C9119-3AA1-7A4F-833A-6CA89B41F5D3}"/>
              </a:ext>
            </a:extLst>
          </p:cNvPr>
          <p:cNvSpPr/>
          <p:nvPr/>
        </p:nvSpPr>
        <p:spPr>
          <a:xfrm rot="18366664">
            <a:off x="4497256" y="3049050"/>
            <a:ext cx="493954" cy="135367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F517E9BD-B10D-7B4B-A256-3C135BD0B052}"/>
              </a:ext>
            </a:extLst>
          </p:cNvPr>
          <p:cNvSpPr/>
          <p:nvPr/>
        </p:nvSpPr>
        <p:spPr>
          <a:xfrm rot="5400000">
            <a:off x="4827047" y="1924050"/>
            <a:ext cx="493954" cy="135367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F9E7423E-9039-BA41-AC44-0A092749A2EF}"/>
              </a:ext>
            </a:extLst>
          </p:cNvPr>
          <p:cNvSpPr/>
          <p:nvPr/>
        </p:nvSpPr>
        <p:spPr>
          <a:xfrm rot="16200000">
            <a:off x="8188197" y="4430385"/>
            <a:ext cx="493954" cy="135367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0C375F-2E9F-1D46-9D23-2FA43DE28DEA}"/>
              </a:ext>
            </a:extLst>
          </p:cNvPr>
          <p:cNvSpPr txBox="1"/>
          <p:nvPr/>
        </p:nvSpPr>
        <p:spPr>
          <a:xfrm>
            <a:off x="7758339" y="5442724"/>
            <a:ext cx="1747667" cy="369332"/>
          </a:xfrm>
          <a:prstGeom prst="rect">
            <a:avLst/>
          </a:prstGeom>
          <a:noFill/>
        </p:spPr>
        <p:txBody>
          <a:bodyPr wrap="square" rtlCol="0">
            <a:spAutoFit/>
          </a:bodyPr>
          <a:lstStyle/>
          <a:p>
            <a:r>
              <a:rPr lang="en-US" dirty="0" err="1"/>
              <a:t>Odometry</a:t>
            </a:r>
            <a:r>
              <a:rPr lang="en-US" dirty="0"/>
              <a:t> data</a:t>
            </a:r>
          </a:p>
        </p:txBody>
      </p:sp>
      <p:sp>
        <p:nvSpPr>
          <p:cNvPr id="16" name="TextBox 15">
            <a:extLst>
              <a:ext uri="{FF2B5EF4-FFF2-40B4-BE49-F238E27FC236}">
                <a16:creationId xmlns:a16="http://schemas.microsoft.com/office/drawing/2014/main" id="{13360401-A060-1344-AE7D-AA74800E325D}"/>
              </a:ext>
            </a:extLst>
          </p:cNvPr>
          <p:cNvSpPr txBox="1"/>
          <p:nvPr/>
        </p:nvSpPr>
        <p:spPr>
          <a:xfrm>
            <a:off x="616098" y="3255570"/>
            <a:ext cx="1835301" cy="1200329"/>
          </a:xfrm>
          <a:prstGeom prst="rect">
            <a:avLst/>
          </a:prstGeom>
          <a:noFill/>
        </p:spPr>
        <p:txBody>
          <a:bodyPr wrap="square" rtlCol="0">
            <a:spAutoFit/>
          </a:bodyPr>
          <a:lstStyle/>
          <a:p>
            <a:r>
              <a:rPr lang="en-US" dirty="0"/>
              <a:t>“Start backtracking” command sent by user</a:t>
            </a:r>
          </a:p>
        </p:txBody>
      </p:sp>
      <p:sp>
        <p:nvSpPr>
          <p:cNvPr id="17" name="TextBox 16">
            <a:extLst>
              <a:ext uri="{FF2B5EF4-FFF2-40B4-BE49-F238E27FC236}">
                <a16:creationId xmlns:a16="http://schemas.microsoft.com/office/drawing/2014/main" id="{E3423C48-9B0D-E24E-9C40-A0856176942D}"/>
              </a:ext>
            </a:extLst>
          </p:cNvPr>
          <p:cNvSpPr txBox="1"/>
          <p:nvPr/>
        </p:nvSpPr>
        <p:spPr>
          <a:xfrm>
            <a:off x="9654990" y="3922059"/>
            <a:ext cx="1528482" cy="923330"/>
          </a:xfrm>
          <a:prstGeom prst="rect">
            <a:avLst/>
          </a:prstGeom>
          <a:noFill/>
        </p:spPr>
        <p:txBody>
          <a:bodyPr wrap="square" rtlCol="0">
            <a:spAutoFit/>
          </a:bodyPr>
          <a:lstStyle/>
          <a:p>
            <a:r>
              <a:rPr lang="en-US" dirty="0"/>
              <a:t>LIDAR gathers </a:t>
            </a:r>
            <a:r>
              <a:rPr lang="en-US" dirty="0" err="1"/>
              <a:t>odometry</a:t>
            </a:r>
            <a:r>
              <a:rPr lang="en-US" dirty="0"/>
              <a:t> information</a:t>
            </a:r>
          </a:p>
        </p:txBody>
      </p:sp>
      <p:sp>
        <p:nvSpPr>
          <p:cNvPr id="18" name="TextBox 17">
            <a:extLst>
              <a:ext uri="{FF2B5EF4-FFF2-40B4-BE49-F238E27FC236}">
                <a16:creationId xmlns:a16="http://schemas.microsoft.com/office/drawing/2014/main" id="{1AEB4E7E-28F9-F949-BC8D-48D54F85F880}"/>
              </a:ext>
            </a:extLst>
          </p:cNvPr>
          <p:cNvSpPr txBox="1"/>
          <p:nvPr/>
        </p:nvSpPr>
        <p:spPr>
          <a:xfrm>
            <a:off x="7772402" y="2214124"/>
            <a:ext cx="1353670" cy="646331"/>
          </a:xfrm>
          <a:prstGeom prst="rect">
            <a:avLst/>
          </a:prstGeom>
          <a:noFill/>
        </p:spPr>
        <p:txBody>
          <a:bodyPr wrap="square" rtlCol="0">
            <a:spAutoFit/>
          </a:bodyPr>
          <a:lstStyle/>
          <a:p>
            <a:r>
              <a:rPr lang="en-US" dirty="0"/>
              <a:t>Vincent backtracks</a:t>
            </a:r>
          </a:p>
        </p:txBody>
      </p:sp>
      <p:sp>
        <p:nvSpPr>
          <p:cNvPr id="19" name="TextBox 18">
            <a:extLst>
              <a:ext uri="{FF2B5EF4-FFF2-40B4-BE49-F238E27FC236}">
                <a16:creationId xmlns:a16="http://schemas.microsoft.com/office/drawing/2014/main" id="{62960F2A-AA43-D24F-AE17-3270C73958E9}"/>
              </a:ext>
            </a:extLst>
          </p:cNvPr>
          <p:cNvSpPr txBox="1"/>
          <p:nvPr/>
        </p:nvSpPr>
        <p:spPr>
          <a:xfrm>
            <a:off x="4397189" y="1707577"/>
            <a:ext cx="1694329" cy="646331"/>
          </a:xfrm>
          <a:prstGeom prst="rect">
            <a:avLst/>
          </a:prstGeom>
          <a:noFill/>
        </p:spPr>
        <p:txBody>
          <a:bodyPr wrap="square" rtlCol="0">
            <a:spAutoFit/>
          </a:bodyPr>
          <a:lstStyle/>
          <a:p>
            <a:r>
              <a:rPr lang="en-US" dirty="0"/>
              <a:t>Navigation command</a:t>
            </a:r>
          </a:p>
        </p:txBody>
      </p:sp>
      <p:sp>
        <p:nvSpPr>
          <p:cNvPr id="26" name="Up Arrow 25">
            <a:extLst>
              <a:ext uri="{FF2B5EF4-FFF2-40B4-BE49-F238E27FC236}">
                <a16:creationId xmlns:a16="http://schemas.microsoft.com/office/drawing/2014/main" id="{430F0DBB-B57A-7A4D-911B-E69644D8EB08}"/>
              </a:ext>
            </a:extLst>
          </p:cNvPr>
          <p:cNvSpPr/>
          <p:nvPr/>
        </p:nvSpPr>
        <p:spPr>
          <a:xfrm rot="8128760">
            <a:off x="9287437" y="2493458"/>
            <a:ext cx="493954" cy="1353670"/>
          </a:xfrm>
          <a:prstGeom prst="up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FD5F3C2-2E17-9443-A798-60D229D962B3}"/>
              </a:ext>
            </a:extLst>
          </p:cNvPr>
          <p:cNvSpPr txBox="1"/>
          <p:nvPr/>
        </p:nvSpPr>
        <p:spPr>
          <a:xfrm>
            <a:off x="3873456" y="4164592"/>
            <a:ext cx="1904999" cy="646331"/>
          </a:xfrm>
          <a:prstGeom prst="rect">
            <a:avLst/>
          </a:prstGeom>
          <a:noFill/>
        </p:spPr>
        <p:txBody>
          <a:bodyPr wrap="square" rtlCol="0">
            <a:spAutoFit/>
          </a:bodyPr>
          <a:lstStyle/>
          <a:p>
            <a:r>
              <a:rPr lang="en-US" dirty="0"/>
              <a:t>Current location of Vincent</a:t>
            </a:r>
          </a:p>
        </p:txBody>
      </p:sp>
      <p:sp>
        <p:nvSpPr>
          <p:cNvPr id="21" name="Process 20">
            <a:extLst>
              <a:ext uri="{FF2B5EF4-FFF2-40B4-BE49-F238E27FC236}">
                <a16:creationId xmlns:a16="http://schemas.microsoft.com/office/drawing/2014/main" id="{6B525DA9-E17C-EF48-A1F7-B46C6403529A}"/>
              </a:ext>
            </a:extLst>
          </p:cNvPr>
          <p:cNvSpPr/>
          <p:nvPr/>
        </p:nvSpPr>
        <p:spPr>
          <a:xfrm>
            <a:off x="1492552" y="2171373"/>
            <a:ext cx="1100489" cy="78277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Path recorded in phase 1</a:t>
            </a:r>
          </a:p>
        </p:txBody>
      </p:sp>
    </p:spTree>
    <p:extLst>
      <p:ext uri="{BB962C8B-B14F-4D97-AF65-F5344CB8AC3E}">
        <p14:creationId xmlns:p14="http://schemas.microsoft.com/office/powerpoint/2010/main" val="137903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p:bldP spid="16" grpId="0"/>
      <p:bldP spid="17" grpId="0"/>
      <p:bldP spid="18" grpId="0"/>
      <p:bldP spid="19" grpId="0"/>
      <p:bldP spid="26" grpId="0" animBg="1"/>
      <p:bldP spid="27" grpId="0"/>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F4FD-49B9-4231-8F0A-8D12EA02A34A}"/>
              </a:ext>
            </a:extLst>
          </p:cNvPr>
          <p:cNvSpPr>
            <a:spLocks noGrp="1"/>
          </p:cNvSpPr>
          <p:nvPr>
            <p:ph type="title"/>
          </p:nvPr>
        </p:nvSpPr>
        <p:spPr/>
        <p:txBody>
          <a:bodyPr/>
          <a:lstStyle/>
          <a:p>
            <a:pPr algn="ctr"/>
            <a:r>
              <a:rPr lang="en-US" altLang="zh-CN" dirty="0"/>
              <a:t>Conclusion</a:t>
            </a:r>
            <a:endParaRPr lang="en-US" dirty="0"/>
          </a:p>
        </p:txBody>
      </p:sp>
      <p:sp>
        <p:nvSpPr>
          <p:cNvPr id="3" name="Content Placeholder 2">
            <a:extLst>
              <a:ext uri="{FF2B5EF4-FFF2-40B4-BE49-F238E27FC236}">
                <a16:creationId xmlns:a16="http://schemas.microsoft.com/office/drawing/2014/main" id="{3830F0C2-C735-4D39-9486-B70F3ED43665}"/>
              </a:ext>
            </a:extLst>
          </p:cNvPr>
          <p:cNvSpPr>
            <a:spLocks noGrp="1"/>
          </p:cNvSpPr>
          <p:nvPr>
            <p:ph idx="1"/>
          </p:nvPr>
        </p:nvSpPr>
        <p:spPr/>
        <p:txBody>
          <a:bodyPr/>
          <a:lstStyle/>
          <a:p>
            <a:r>
              <a:rPr lang="en-US" altLang="zh-CN" dirty="0"/>
              <a:t>Vincent is a robot that models the real search and rescue robot.</a:t>
            </a:r>
          </a:p>
          <a:p>
            <a:r>
              <a:rPr lang="en-US" altLang="zh-CN" dirty="0"/>
              <a:t>It mainly works to </a:t>
            </a:r>
          </a:p>
          <a:p>
            <a:pPr marL="514350" indent="-514350">
              <a:buFont typeface="+mj-lt"/>
              <a:buAutoNum type="arabicPeriod"/>
            </a:pPr>
            <a:r>
              <a:rPr lang="en-US" altLang="zh-CN" dirty="0"/>
              <a:t>Explore the arena</a:t>
            </a:r>
          </a:p>
          <a:p>
            <a:pPr marL="514350" indent="-514350">
              <a:buFont typeface="+mj-lt"/>
              <a:buAutoNum type="arabicPeriod"/>
            </a:pPr>
            <a:r>
              <a:rPr lang="en-US" altLang="zh-CN" dirty="0"/>
              <a:t>Obtain a map of the area</a:t>
            </a:r>
          </a:p>
          <a:p>
            <a:pPr marL="514350" indent="-514350">
              <a:buFont typeface="+mj-lt"/>
              <a:buAutoNum type="arabicPeriod"/>
            </a:pPr>
            <a:r>
              <a:rPr lang="en-US" altLang="zh-CN" dirty="0"/>
              <a:t>Detect victims and mark location.</a:t>
            </a:r>
          </a:p>
          <a:p>
            <a:pPr marL="514350" indent="-514350">
              <a:buFont typeface="+mj-lt"/>
              <a:buAutoNum type="arabicPeriod"/>
            </a:pPr>
            <a:r>
              <a:rPr lang="en-US" altLang="zh-CN" dirty="0"/>
              <a:t>Backtrack</a:t>
            </a:r>
          </a:p>
          <a:p>
            <a:endParaRPr lang="en-US" altLang="zh-CN" dirty="0"/>
          </a:p>
        </p:txBody>
      </p:sp>
      <p:pic>
        <p:nvPicPr>
          <p:cNvPr id="4" name="Content Placeholder 3">
            <a:extLst>
              <a:ext uri="{FF2B5EF4-FFF2-40B4-BE49-F238E27FC236}">
                <a16:creationId xmlns:a16="http://schemas.microsoft.com/office/drawing/2014/main" id="{928CAA49-66C8-4355-8B5C-DEFF6610986E}"/>
              </a:ext>
            </a:extLst>
          </p:cNvPr>
          <p:cNvPicPr>
            <a:picLocks noChangeAspect="1"/>
          </p:cNvPicPr>
          <p:nvPr/>
        </p:nvPicPr>
        <p:blipFill>
          <a:blip r:embed="rId2"/>
          <a:stretch>
            <a:fillRect/>
          </a:stretch>
        </p:blipFill>
        <p:spPr>
          <a:xfrm>
            <a:off x="407377" y="161886"/>
            <a:ext cx="11377246" cy="6534228"/>
          </a:xfrm>
          <a:prstGeom prst="rect">
            <a:avLst/>
          </a:prstGeom>
        </p:spPr>
      </p:pic>
      <p:sp>
        <p:nvSpPr>
          <p:cNvPr id="6" name="Rounded Rectangular Callout 5">
            <a:extLst>
              <a:ext uri="{FF2B5EF4-FFF2-40B4-BE49-F238E27FC236}">
                <a16:creationId xmlns:a16="http://schemas.microsoft.com/office/drawing/2014/main" id="{61BD4743-F330-4900-B8C5-7E4366780827}"/>
              </a:ext>
            </a:extLst>
          </p:cNvPr>
          <p:cNvSpPr/>
          <p:nvPr/>
        </p:nvSpPr>
        <p:spPr>
          <a:xfrm rot="1179916" flipH="1">
            <a:off x="7111490" y="2988895"/>
            <a:ext cx="3618847" cy="1930400"/>
          </a:xfrm>
          <a:prstGeom prst="wedgeRoundRectCallout">
            <a:avLst>
              <a:gd name="adj1" fmla="val 59856"/>
              <a:gd name="adj2" fmla="val 7589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Q</a:t>
            </a:r>
          </a:p>
        </p:txBody>
      </p:sp>
      <p:sp>
        <p:nvSpPr>
          <p:cNvPr id="5" name="TextBox 4">
            <a:extLst>
              <a:ext uri="{FF2B5EF4-FFF2-40B4-BE49-F238E27FC236}">
                <a16:creationId xmlns:a16="http://schemas.microsoft.com/office/drawing/2014/main" id="{0A393116-0A4D-4FF6-B1E8-DB9CF46C475B}"/>
              </a:ext>
            </a:extLst>
          </p:cNvPr>
          <p:cNvSpPr txBox="1"/>
          <p:nvPr/>
        </p:nvSpPr>
        <p:spPr>
          <a:xfrm rot="1245332">
            <a:off x="7420475" y="3566108"/>
            <a:ext cx="2505733" cy="707886"/>
          </a:xfrm>
          <a:prstGeom prst="rect">
            <a:avLst/>
          </a:prstGeom>
          <a:noFill/>
        </p:spPr>
        <p:txBody>
          <a:bodyPr wrap="square" rtlCol="0">
            <a:spAutoFit/>
          </a:bodyPr>
          <a:lstStyle/>
          <a:p>
            <a:r>
              <a:rPr lang="en-US" altLang="zh-CN" sz="2000" dirty="0"/>
              <a:t>Any questions before I go save my monkey?</a:t>
            </a:r>
            <a:endParaRPr lang="en-US" sz="2000" dirty="0"/>
          </a:p>
        </p:txBody>
      </p:sp>
    </p:spTree>
    <p:extLst>
      <p:ext uri="{BB962C8B-B14F-4D97-AF65-F5344CB8AC3E}">
        <p14:creationId xmlns:p14="http://schemas.microsoft.com/office/powerpoint/2010/main" val="277039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monk wants to rescue the Monkey King, his apprentice, but it is very hard for him to achieve that</a:t>
            </a:r>
            <a:r>
              <a:rPr lang="mr-IN" dirty="0"/>
              <a:t>…</a:t>
            </a:r>
            <a:endParaRPr lang="en-US" dirty="0"/>
          </a:p>
        </p:txBody>
      </p:sp>
      <p:pic>
        <p:nvPicPr>
          <p:cNvPr id="4" name="Content Placeholder 3"/>
          <p:cNvPicPr>
            <a:picLocks noGrp="1" noChangeAspect="1"/>
          </p:cNvPicPr>
          <p:nvPr>
            <p:ph idx="1"/>
          </p:nvPr>
        </p:nvPicPr>
        <p:blipFill>
          <a:blip r:embed="rId2"/>
          <a:stretch>
            <a:fillRect/>
          </a:stretch>
        </p:blipFill>
        <p:spPr>
          <a:xfrm>
            <a:off x="1744133" y="1850646"/>
            <a:ext cx="7924800" cy="4551405"/>
          </a:xfrm>
          <a:prstGeom prst="rect">
            <a:avLst/>
          </a:prstGeom>
        </p:spPr>
      </p:pic>
    </p:spTree>
    <p:extLst>
      <p:ext uri="{BB962C8B-B14F-4D97-AF65-F5344CB8AC3E}">
        <p14:creationId xmlns:p14="http://schemas.microsoft.com/office/powerpoint/2010/main" val="42025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monk asks for Buddha’s help, and then Buddha gives him </a:t>
            </a:r>
            <a:r>
              <a:rPr lang="en-US" b="1" dirty="0"/>
              <a:t>Vincent</a:t>
            </a:r>
            <a:r>
              <a:rPr lang="en-US" dirty="0"/>
              <a:t> from the Great Land of Technology !</a:t>
            </a:r>
          </a:p>
        </p:txBody>
      </p:sp>
      <p:pic>
        <p:nvPicPr>
          <p:cNvPr id="4" name="Content Placeholder 3"/>
          <p:cNvPicPr>
            <a:picLocks noGrp="1" noChangeAspect="1"/>
          </p:cNvPicPr>
          <p:nvPr>
            <p:ph idx="1"/>
          </p:nvPr>
        </p:nvPicPr>
        <p:blipFill>
          <a:blip r:embed="rId2"/>
          <a:stretch>
            <a:fillRect/>
          </a:stretch>
        </p:blipFill>
        <p:spPr>
          <a:xfrm>
            <a:off x="2284299" y="1870829"/>
            <a:ext cx="7002635" cy="4987171"/>
          </a:xfrm>
          <a:prstGeom prst="rect">
            <a:avLst/>
          </a:prstGeom>
        </p:spPr>
      </p:pic>
      <p:sp>
        <p:nvSpPr>
          <p:cNvPr id="5" name="TextBox 4"/>
          <p:cNvSpPr txBox="1"/>
          <p:nvPr/>
        </p:nvSpPr>
        <p:spPr>
          <a:xfrm>
            <a:off x="2539395" y="5676733"/>
            <a:ext cx="2041676" cy="369332"/>
          </a:xfrm>
          <a:prstGeom prst="rect">
            <a:avLst/>
          </a:prstGeom>
          <a:solidFill>
            <a:schemeClr val="bg1"/>
          </a:solidFill>
        </p:spPr>
        <p:txBody>
          <a:bodyPr wrap="square" rtlCol="0">
            <a:spAutoFit/>
          </a:bodyPr>
          <a:lstStyle/>
          <a:p>
            <a:r>
              <a:rPr lang="en-US" dirty="0"/>
              <a:t>Picture of Vincent</a:t>
            </a:r>
          </a:p>
        </p:txBody>
      </p:sp>
    </p:spTree>
    <p:extLst>
      <p:ext uri="{BB962C8B-B14F-4D97-AF65-F5344CB8AC3E}">
        <p14:creationId xmlns:p14="http://schemas.microsoft.com/office/powerpoint/2010/main" val="67608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Great Land of Technology (aka modern world)</a:t>
            </a:r>
          </a:p>
        </p:txBody>
      </p:sp>
      <p:sp>
        <p:nvSpPr>
          <p:cNvPr id="3" name="Content Placeholder 2"/>
          <p:cNvSpPr>
            <a:spLocks noGrp="1"/>
          </p:cNvSpPr>
          <p:nvPr>
            <p:ph idx="1"/>
          </p:nvPr>
        </p:nvSpPr>
        <p:spPr/>
        <p:txBody>
          <a:bodyPr/>
          <a:lstStyle/>
          <a:p>
            <a:r>
              <a:rPr lang="en-US" dirty="0"/>
              <a:t>Disasters like earthquakes can cause great losses. Rescue missions in those dangerous environments are inaccessible for humans.</a:t>
            </a:r>
          </a:p>
        </p:txBody>
      </p:sp>
      <p:pic>
        <p:nvPicPr>
          <p:cNvPr id="4" name="Picture 3"/>
          <p:cNvPicPr>
            <a:picLocks noChangeAspect="1"/>
          </p:cNvPicPr>
          <p:nvPr/>
        </p:nvPicPr>
        <p:blipFill>
          <a:blip r:embed="rId2"/>
          <a:stretch>
            <a:fillRect/>
          </a:stretch>
        </p:blipFill>
        <p:spPr>
          <a:xfrm>
            <a:off x="2982442" y="2690327"/>
            <a:ext cx="6043675" cy="4026996"/>
          </a:xfrm>
          <a:prstGeom prst="rect">
            <a:avLst/>
          </a:prstGeom>
        </p:spPr>
      </p:pic>
    </p:spTree>
    <p:extLst>
      <p:ext uri="{BB962C8B-B14F-4D97-AF65-F5344CB8AC3E}">
        <p14:creationId xmlns:p14="http://schemas.microsoft.com/office/powerpoint/2010/main" val="121003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2008 China </a:t>
            </a:r>
            <a:r>
              <a:rPr lang="en-US" dirty="0" err="1"/>
              <a:t>Wenchuan</a:t>
            </a:r>
            <a:r>
              <a:rPr lang="en-US" dirty="0"/>
              <a:t> earthquake </a:t>
            </a:r>
          </a:p>
        </p:txBody>
      </p:sp>
      <p:sp>
        <p:nvSpPr>
          <p:cNvPr id="3" name="Content Placeholder 2"/>
          <p:cNvSpPr>
            <a:spLocks noGrp="1"/>
          </p:cNvSpPr>
          <p:nvPr>
            <p:ph idx="1"/>
          </p:nvPr>
        </p:nvSpPr>
        <p:spPr/>
        <p:txBody>
          <a:bodyPr/>
          <a:lstStyle/>
          <a:p>
            <a:r>
              <a:rPr lang="en-US" dirty="0"/>
              <a:t>70,000 lives lost</a:t>
            </a:r>
          </a:p>
          <a:p>
            <a:r>
              <a:rPr lang="en-US" dirty="0"/>
              <a:t>3,750,000 injured </a:t>
            </a:r>
          </a:p>
          <a:p>
            <a:r>
              <a:rPr lang="en-US" dirty="0"/>
              <a:t>45 million affected </a:t>
            </a:r>
          </a:p>
          <a:p>
            <a:r>
              <a:rPr lang="en-US" altLang="zh-CN" dirty="0"/>
              <a:t>22</a:t>
            </a:r>
            <a:r>
              <a:rPr lang="zh-CN" altLang="en-US" dirty="0"/>
              <a:t> </a:t>
            </a:r>
            <a:r>
              <a:rPr lang="en-US" altLang="zh-CN" dirty="0"/>
              <a:t>rescue team members lost</a:t>
            </a:r>
            <a:endParaRPr lang="en-US" dirty="0"/>
          </a:p>
        </p:txBody>
      </p:sp>
    </p:spTree>
    <p:extLst>
      <p:ext uri="{BB962C8B-B14F-4D97-AF65-F5344CB8AC3E}">
        <p14:creationId xmlns:p14="http://schemas.microsoft.com/office/powerpoint/2010/main" val="109103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500062"/>
            <a:ext cx="10515600" cy="1325563"/>
          </a:xfrm>
        </p:spPr>
        <p:txBody>
          <a:bodyPr/>
          <a:lstStyle/>
          <a:p>
            <a:r>
              <a:rPr lang="en-US" dirty="0"/>
              <a:t>With the advancement of technology</a:t>
            </a:r>
            <a:r>
              <a:rPr lang="mr-IN" dirty="0"/>
              <a:t>…</a:t>
            </a:r>
            <a:br>
              <a:rPr lang="en-US" dirty="0"/>
            </a:br>
            <a:endParaRPr lang="en-US" dirty="0"/>
          </a:p>
        </p:txBody>
      </p:sp>
      <p:sp>
        <p:nvSpPr>
          <p:cNvPr id="7" name="Title 1"/>
          <p:cNvSpPr txBox="1">
            <a:spLocks/>
          </p:cNvSpPr>
          <p:nvPr/>
        </p:nvSpPr>
        <p:spPr>
          <a:xfrm>
            <a:off x="838200" y="1583796"/>
            <a:ext cx="10515600" cy="173513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Solutions such as rescue robots have been developed to perform rescue missions</a:t>
            </a:r>
            <a:br>
              <a:rPr lang="en-US" dirty="0"/>
            </a:br>
            <a:endParaRPr lang="en-US" dirty="0"/>
          </a:p>
        </p:txBody>
      </p:sp>
      <p:pic>
        <p:nvPicPr>
          <p:cNvPr id="8" name="Picture 7"/>
          <p:cNvPicPr>
            <a:picLocks noChangeAspect="1"/>
          </p:cNvPicPr>
          <p:nvPr/>
        </p:nvPicPr>
        <p:blipFill>
          <a:blip r:embed="rId2"/>
          <a:stretch>
            <a:fillRect/>
          </a:stretch>
        </p:blipFill>
        <p:spPr>
          <a:xfrm>
            <a:off x="709083" y="3517900"/>
            <a:ext cx="3289300" cy="2463800"/>
          </a:xfrm>
          <a:prstGeom prst="rect">
            <a:avLst/>
          </a:prstGeom>
        </p:spPr>
      </p:pic>
      <p:pic>
        <p:nvPicPr>
          <p:cNvPr id="9" name="Picture 8"/>
          <p:cNvPicPr>
            <a:picLocks noChangeAspect="1"/>
          </p:cNvPicPr>
          <p:nvPr/>
        </p:nvPicPr>
        <p:blipFill>
          <a:blip r:embed="rId3"/>
          <a:stretch>
            <a:fillRect/>
          </a:stretch>
        </p:blipFill>
        <p:spPr>
          <a:xfrm>
            <a:off x="4381500" y="3517900"/>
            <a:ext cx="3557358" cy="2463800"/>
          </a:xfrm>
          <a:prstGeom prst="rect">
            <a:avLst/>
          </a:prstGeom>
        </p:spPr>
      </p:pic>
      <p:pic>
        <p:nvPicPr>
          <p:cNvPr id="10" name="Picture 9"/>
          <p:cNvPicPr>
            <a:picLocks noChangeAspect="1"/>
          </p:cNvPicPr>
          <p:nvPr/>
        </p:nvPicPr>
        <p:blipFill>
          <a:blip r:embed="rId4"/>
          <a:stretch>
            <a:fillRect/>
          </a:stretch>
        </p:blipFill>
        <p:spPr>
          <a:xfrm>
            <a:off x="8321975" y="3517900"/>
            <a:ext cx="3601446" cy="2448983"/>
          </a:xfrm>
          <a:prstGeom prst="rect">
            <a:avLst/>
          </a:prstGeom>
        </p:spPr>
      </p:pic>
    </p:spTree>
    <p:extLst>
      <p:ext uri="{BB962C8B-B14F-4D97-AF65-F5344CB8AC3E}">
        <p14:creationId xmlns:p14="http://schemas.microsoft.com/office/powerpoint/2010/main" val="14605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64028" y="1455510"/>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pPr lvl="0" fontAlgn="base"/>
            <a:r>
              <a:rPr lang="en-GB" dirty="0"/>
              <a:t>self-navigate through disaster-stricken areas</a:t>
            </a:r>
          </a:p>
          <a:p>
            <a:pPr lvl="0" fontAlgn="base"/>
            <a:r>
              <a:rPr lang="en-GB" dirty="0"/>
              <a:t>Monitor and report environmental variables, such as temperature, humidity and atmospheric components</a:t>
            </a:r>
          </a:p>
          <a:p>
            <a:pPr lvl="0" fontAlgn="base"/>
            <a:r>
              <a:rPr lang="en-GB" dirty="0"/>
              <a:t>Mark current locations </a:t>
            </a:r>
          </a:p>
          <a:p>
            <a:pPr lvl="0" fontAlgn="base"/>
            <a:r>
              <a:rPr lang="en-GB" dirty="0"/>
              <a:t>Stop at marked locations </a:t>
            </a:r>
          </a:p>
          <a:p>
            <a:pPr lvl="0" fontAlgn="base"/>
            <a:r>
              <a:rPr lang="en-GB" dirty="0"/>
              <a:t>Backtrack to starting point through the same route</a:t>
            </a:r>
          </a:p>
          <a:p>
            <a:pPr lvl="0" fontAlgn="base"/>
            <a:r>
              <a:rPr lang="en-GB" dirty="0"/>
              <a:t>Establish video live-stream of surroundings </a:t>
            </a:r>
          </a:p>
          <a:p>
            <a:pPr lvl="0" fontAlgn="base"/>
            <a:r>
              <a:rPr lang="en-GB" dirty="0"/>
              <a:t>Establish tele-communications between victims and rescuers</a:t>
            </a:r>
          </a:p>
          <a:p>
            <a:endParaRPr lang="en-US" dirty="0"/>
          </a:p>
        </p:txBody>
      </p:sp>
      <p:sp>
        <p:nvSpPr>
          <p:cNvPr id="6" name="TextBox 5"/>
          <p:cNvSpPr txBox="1"/>
          <p:nvPr/>
        </p:nvSpPr>
        <p:spPr>
          <a:xfrm>
            <a:off x="838200" y="563350"/>
            <a:ext cx="4758267" cy="1077218"/>
          </a:xfrm>
          <a:prstGeom prst="rect">
            <a:avLst/>
          </a:prstGeom>
          <a:noFill/>
        </p:spPr>
        <p:txBody>
          <a:bodyPr wrap="square" rtlCol="0">
            <a:spAutoFit/>
          </a:bodyPr>
          <a:lstStyle/>
          <a:p>
            <a:r>
              <a:rPr lang="en-US" sz="3200"/>
              <a:t>Vincent is a rescue robot</a:t>
            </a:r>
          </a:p>
          <a:p>
            <a:endParaRPr lang="en-US" sz="3200" dirty="0"/>
          </a:p>
        </p:txBody>
      </p:sp>
    </p:spTree>
    <p:extLst>
      <p:ext uri="{BB962C8B-B14F-4D97-AF65-F5344CB8AC3E}">
        <p14:creationId xmlns:p14="http://schemas.microsoft.com/office/powerpoint/2010/main" val="130691064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2785</TotalTime>
  <Words>1207</Words>
  <Application>Microsoft Office PowerPoint</Application>
  <PresentationFormat>Widescreen</PresentationFormat>
  <Paragraphs>304</Paragraphs>
  <Slides>37</Slides>
  <Notes>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37</vt:i4>
      </vt:variant>
    </vt:vector>
  </HeadingPairs>
  <TitlesOfParts>
    <vt:vector size="52" baseType="lpstr">
      <vt:lpstr>宋体</vt:lpstr>
      <vt:lpstr>DengXian</vt:lpstr>
      <vt:lpstr>DengXian Light</vt:lpstr>
      <vt:lpstr>Algerian</vt:lpstr>
      <vt:lpstr>Arial</vt:lpstr>
      <vt:lpstr>Calibri</vt:lpstr>
      <vt:lpstr>Calibri Light</vt:lpstr>
      <vt:lpstr>Courier New</vt:lpstr>
      <vt:lpstr>Georgia</vt:lpstr>
      <vt:lpstr>Mangal</vt:lpstr>
      <vt:lpstr>Trebuchet MS</vt:lpstr>
      <vt:lpstr>Tw Cen MT</vt:lpstr>
      <vt:lpstr>Verdana</vt:lpstr>
      <vt:lpstr>Office Theme</vt:lpstr>
      <vt:lpstr>Circuit</vt:lpstr>
      <vt:lpstr>02-04-02</vt:lpstr>
      <vt:lpstr>Once upon a time…</vt:lpstr>
      <vt:lpstr>The Monkey King is trapped under Five Fingers Mountain</vt:lpstr>
      <vt:lpstr>The monk wants to rescue the Monkey King, his apprentice, but it is very hard for him to achieve that…</vt:lpstr>
      <vt:lpstr>The monk asks for Buddha’s help, and then Buddha gives him Vincent from the Great Land of Technology !</vt:lpstr>
      <vt:lpstr>In the Great Land of Technology (aka modern world)</vt:lpstr>
      <vt:lpstr>2008 China Wenchuan earthquake </vt:lpstr>
      <vt:lpstr>With the advancement of technology… </vt:lpstr>
      <vt:lpstr>PowerPoint Presentation</vt:lpstr>
      <vt:lpstr>PowerPoint Presentation</vt:lpstr>
      <vt:lpstr>PowerPoint Presentation</vt:lpstr>
      <vt:lpstr>Review of State of the Art</vt:lpstr>
      <vt:lpstr>EMILY is a Tele-Operating rescue robot</vt:lpstr>
      <vt:lpstr>Equipped with Ropes</vt:lpstr>
      <vt:lpstr>Powered by Jet Pump</vt:lpstr>
      <vt:lpstr>One Charge, 10 km to go</vt:lpstr>
      <vt:lpstr>Sonar EMILY can avoid collision</vt:lpstr>
      <vt:lpstr>Swift Water Rescue</vt:lpstr>
      <vt:lpstr>Better than human lifeguard</vt:lpstr>
      <vt:lpstr>Unable to save unconscious swimmers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Vincent is tele operated in phase 1</vt:lpstr>
      <vt:lpstr>Vincent backtracks autonomously in phase 2</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1013792433@qq.com</dc:creator>
  <cp:lastModifiedBy>Victor Wang Jiannan</cp:lastModifiedBy>
  <cp:revision>26</cp:revision>
  <dcterms:created xsi:type="dcterms:W3CDTF">2018-03-27T07:51:24Z</dcterms:created>
  <dcterms:modified xsi:type="dcterms:W3CDTF">2018-03-29T08:02:29Z</dcterms:modified>
</cp:coreProperties>
</file>